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Alike" panose="020B0604020202020204" charset="0"/>
      <p:regular r:id="rId22"/>
    </p:embeddedFont>
    <p:embeddedFont>
      <p:font typeface="Alike Bold" panose="020B0604020202020204" charset="0"/>
      <p:regular r:id="rId23"/>
    </p:embeddedFont>
    <p:embeddedFont>
      <p:font typeface="Arimo" panose="020B0604020202020204" charset="0"/>
      <p:regular r:id="rId24"/>
    </p:embeddedFont>
    <p:embeddedFont>
      <p:font typeface="Canva Sans Bold" panose="020B0604020202020204" charset="0"/>
      <p:regular r:id="rId25"/>
    </p:embeddedFont>
    <p:embeddedFont>
      <p:font typeface="Heebo Bold" panose="020B0604020202020204" charset="-79"/>
      <p:regular r:id="rId26"/>
    </p:embeddedFont>
    <p:embeddedFont>
      <p:font typeface="Helios Extended Bold" panose="020B0604020202020204" charset="0"/>
      <p:regular r:id="rId27"/>
    </p:embeddedFont>
    <p:embeddedFont>
      <p:font typeface="Lato" panose="020F0502020204030203" pitchFamily="3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1171"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515443" y="1326430"/>
            <a:ext cx="21203378" cy="7634140"/>
            <a:chOff x="0" y="0"/>
            <a:chExt cx="1128752" cy="406400"/>
          </a:xfrm>
        </p:grpSpPr>
        <p:sp>
          <p:nvSpPr>
            <p:cNvPr id="3" name="Freeform 3"/>
            <p:cNvSpPr/>
            <p:nvPr/>
          </p:nvSpPr>
          <p:spPr>
            <a:xfrm>
              <a:off x="0" y="0"/>
              <a:ext cx="1128752" cy="406400"/>
            </a:xfrm>
            <a:custGeom>
              <a:avLst/>
              <a:gdLst/>
              <a:ahLst/>
              <a:cxnLst/>
              <a:rect l="l" t="t" r="r" b="b"/>
              <a:pathLst>
                <a:path w="1128752" h="406400">
                  <a:moveTo>
                    <a:pt x="925552" y="0"/>
                  </a:moveTo>
                  <a:cubicBezTo>
                    <a:pt x="1037776" y="0"/>
                    <a:pt x="1128752" y="90976"/>
                    <a:pt x="1128752" y="203200"/>
                  </a:cubicBezTo>
                  <a:cubicBezTo>
                    <a:pt x="1128752" y="315424"/>
                    <a:pt x="1037776" y="406400"/>
                    <a:pt x="925552" y="406400"/>
                  </a:cubicBezTo>
                  <a:lnTo>
                    <a:pt x="203200" y="406400"/>
                  </a:lnTo>
                  <a:cubicBezTo>
                    <a:pt x="90976" y="406400"/>
                    <a:pt x="0" y="315424"/>
                    <a:pt x="0" y="203200"/>
                  </a:cubicBezTo>
                  <a:cubicBezTo>
                    <a:pt x="0" y="90976"/>
                    <a:pt x="90976" y="0"/>
                    <a:pt x="203200" y="0"/>
                  </a:cubicBezTo>
                  <a:close/>
                </a:path>
              </a:pathLst>
            </a:custGeom>
            <a:solidFill>
              <a:srgbClr val="F2F1F1">
                <a:alpha val="80000"/>
              </a:srgbClr>
            </a:solidFill>
          </p:spPr>
          <p:txBody>
            <a:bodyPr/>
            <a:lstStyle/>
            <a:p>
              <a:endParaRPr lang="en-IN"/>
            </a:p>
          </p:txBody>
        </p:sp>
        <p:sp>
          <p:nvSpPr>
            <p:cNvPr id="4" name="TextBox 4"/>
            <p:cNvSpPr txBox="1"/>
            <p:nvPr/>
          </p:nvSpPr>
          <p:spPr>
            <a:xfrm>
              <a:off x="0" y="-47625"/>
              <a:ext cx="1128752" cy="454025"/>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7010810" y="1028700"/>
            <a:ext cx="248490" cy="248490"/>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IN"/>
            </a:p>
          </p:txBody>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8" name="TextBox 8"/>
          <p:cNvSpPr txBox="1"/>
          <p:nvPr/>
        </p:nvSpPr>
        <p:spPr>
          <a:xfrm>
            <a:off x="2958126" y="3659446"/>
            <a:ext cx="12371749" cy="2319085"/>
          </a:xfrm>
          <a:prstGeom prst="rect">
            <a:avLst/>
          </a:prstGeom>
        </p:spPr>
        <p:txBody>
          <a:bodyPr lIns="0" tIns="0" rIns="0" bIns="0" rtlCol="0" anchor="t">
            <a:spAutoFit/>
          </a:bodyPr>
          <a:lstStyle/>
          <a:p>
            <a:pPr marL="0" lvl="0" indent="0" algn="ctr">
              <a:lnSpc>
                <a:spcPts val="9099"/>
              </a:lnSpc>
            </a:pPr>
            <a:r>
              <a:rPr lang="en-US" sz="6499" b="1" spc="324">
                <a:solidFill>
                  <a:srgbClr val="000000"/>
                </a:solidFill>
                <a:latin typeface="Helios Extended Bold"/>
                <a:ea typeface="Helios Extended Bold"/>
                <a:cs typeface="Helios Extended Bold"/>
                <a:sym typeface="Helios Extended Bold"/>
              </a:rPr>
              <a:t>CAPSTONE PROJECT - STORY TELLING</a:t>
            </a:r>
          </a:p>
        </p:txBody>
      </p:sp>
      <p:sp>
        <p:nvSpPr>
          <p:cNvPr id="9" name="TextBox 9"/>
          <p:cNvSpPr txBox="1"/>
          <p:nvPr/>
        </p:nvSpPr>
        <p:spPr>
          <a:xfrm>
            <a:off x="2958126" y="6236208"/>
            <a:ext cx="12371749" cy="596901"/>
          </a:xfrm>
          <a:prstGeom prst="rect">
            <a:avLst/>
          </a:prstGeom>
        </p:spPr>
        <p:txBody>
          <a:bodyPr lIns="0" tIns="0" rIns="0" bIns="0" rtlCol="0" anchor="t">
            <a:spAutoFit/>
          </a:bodyPr>
          <a:lstStyle/>
          <a:p>
            <a:pPr marL="0" lvl="0" indent="0" algn="ctr">
              <a:lnSpc>
                <a:spcPts val="4899"/>
              </a:lnSpc>
            </a:pPr>
            <a:r>
              <a:rPr lang="en-US" sz="3499" b="1" spc="349">
                <a:solidFill>
                  <a:srgbClr val="000000"/>
                </a:solidFill>
                <a:latin typeface="Heebo Bold"/>
                <a:ea typeface="Heebo Bold"/>
                <a:cs typeface="Heebo Bold"/>
                <a:sym typeface="Heebo Bold"/>
              </a:rPr>
              <a:t>WEB AND SOCIAL MEDIA ANALYSIS</a:t>
            </a:r>
          </a:p>
        </p:txBody>
      </p:sp>
      <p:grpSp>
        <p:nvGrpSpPr>
          <p:cNvPr id="10" name="Group 10"/>
          <p:cNvGrpSpPr/>
          <p:nvPr/>
        </p:nvGrpSpPr>
        <p:grpSpPr>
          <a:xfrm>
            <a:off x="3663284" y="7442419"/>
            <a:ext cx="10961433" cy="804358"/>
            <a:chOff x="0" y="0"/>
            <a:chExt cx="2886962" cy="211847"/>
          </a:xfrm>
        </p:grpSpPr>
        <p:sp>
          <p:nvSpPr>
            <p:cNvPr id="11" name="Freeform 11"/>
            <p:cNvSpPr/>
            <p:nvPr/>
          </p:nvSpPr>
          <p:spPr>
            <a:xfrm>
              <a:off x="0" y="0"/>
              <a:ext cx="2886962" cy="211847"/>
            </a:xfrm>
            <a:custGeom>
              <a:avLst/>
              <a:gdLst/>
              <a:ahLst/>
              <a:cxnLst/>
              <a:rect l="l" t="t" r="r" b="b"/>
              <a:pathLst>
                <a:path w="2886962" h="211847">
                  <a:moveTo>
                    <a:pt x="14126" y="0"/>
                  </a:moveTo>
                  <a:lnTo>
                    <a:pt x="2872836" y="0"/>
                  </a:lnTo>
                  <a:cubicBezTo>
                    <a:pt x="2880638" y="0"/>
                    <a:pt x="2886962" y="6324"/>
                    <a:pt x="2886962" y="14126"/>
                  </a:cubicBezTo>
                  <a:lnTo>
                    <a:pt x="2886962" y="197722"/>
                  </a:lnTo>
                  <a:cubicBezTo>
                    <a:pt x="2886962" y="205523"/>
                    <a:pt x="2880638" y="211847"/>
                    <a:pt x="2872836" y="211847"/>
                  </a:cubicBezTo>
                  <a:lnTo>
                    <a:pt x="14126" y="211847"/>
                  </a:lnTo>
                  <a:cubicBezTo>
                    <a:pt x="6324" y="211847"/>
                    <a:pt x="0" y="205523"/>
                    <a:pt x="0" y="197722"/>
                  </a:cubicBezTo>
                  <a:lnTo>
                    <a:pt x="0" y="14126"/>
                  </a:lnTo>
                  <a:cubicBezTo>
                    <a:pt x="0" y="6324"/>
                    <a:pt x="6324" y="0"/>
                    <a:pt x="14126" y="0"/>
                  </a:cubicBezTo>
                  <a:close/>
                </a:path>
              </a:pathLst>
            </a:custGeom>
            <a:solidFill>
              <a:srgbClr val="4E6E81"/>
            </a:solidFill>
          </p:spPr>
          <p:txBody>
            <a:bodyPr/>
            <a:lstStyle/>
            <a:p>
              <a:endParaRPr lang="en-IN"/>
            </a:p>
          </p:txBody>
        </p:sp>
        <p:sp>
          <p:nvSpPr>
            <p:cNvPr id="12" name="TextBox 12"/>
            <p:cNvSpPr txBox="1"/>
            <p:nvPr/>
          </p:nvSpPr>
          <p:spPr>
            <a:xfrm>
              <a:off x="0" y="-47625"/>
              <a:ext cx="2886962" cy="259472"/>
            </a:xfrm>
            <a:prstGeom prst="rect">
              <a:avLst/>
            </a:prstGeom>
          </p:spPr>
          <p:txBody>
            <a:bodyPr lIns="50800" tIns="50800" rIns="50800" bIns="50800" rtlCol="0" anchor="ctr"/>
            <a:lstStyle/>
            <a:p>
              <a:pPr algn="ctr">
                <a:lnSpc>
                  <a:spcPts val="3079"/>
                </a:lnSpc>
              </a:pPr>
              <a:r>
                <a:rPr lang="en-US" sz="2199" spc="219">
                  <a:solidFill>
                    <a:srgbClr val="FFFFFF"/>
                  </a:solidFill>
                  <a:latin typeface="Lato"/>
                  <a:ea typeface="Lato"/>
                  <a:cs typeface="Lato"/>
                  <a:sym typeface="Lato"/>
                </a:rPr>
                <a:t>- BY DARSHANA SINGH, SHRADDHA MALI &amp; PALASH WANWANI</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2F1F1">
                <a:alpha val="80000"/>
              </a:srgbClr>
            </a:solidFill>
          </p:spPr>
          <p:txBody>
            <a:bodyPr/>
            <a:lstStyle/>
            <a:p>
              <a:endParaRPr lang="en-IN"/>
            </a:p>
          </p:txBody>
        </p:sp>
        <p:sp>
          <p:nvSpPr>
            <p:cNvPr id="4" name="TextBox 4"/>
            <p:cNvSpPr txBox="1"/>
            <p:nvPr/>
          </p:nvSpPr>
          <p:spPr>
            <a:xfrm>
              <a:off x="0" y="-47625"/>
              <a:ext cx="4816593" cy="2756958"/>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2104619" y="1673026"/>
            <a:ext cx="14078762" cy="6564223"/>
          </a:xfrm>
          <a:custGeom>
            <a:avLst/>
            <a:gdLst/>
            <a:ahLst/>
            <a:cxnLst/>
            <a:rect l="l" t="t" r="r" b="b"/>
            <a:pathLst>
              <a:path w="14078762" h="6564223">
                <a:moveTo>
                  <a:pt x="0" y="0"/>
                </a:moveTo>
                <a:lnTo>
                  <a:pt x="14078762" y="0"/>
                </a:lnTo>
                <a:lnTo>
                  <a:pt x="14078762" y="6564223"/>
                </a:lnTo>
                <a:lnTo>
                  <a:pt x="0" y="6564223"/>
                </a:lnTo>
                <a:lnTo>
                  <a:pt x="0" y="0"/>
                </a:lnTo>
                <a:close/>
              </a:path>
            </a:pathLst>
          </a:custGeom>
          <a:blipFill>
            <a:blip r:embed="rId2"/>
            <a:stretch>
              <a:fillRect/>
            </a:stretch>
          </a:blipFill>
        </p:spPr>
        <p:txBody>
          <a:bodyPr/>
          <a:lstStyle/>
          <a:p>
            <a:endParaRPr lang="en-IN"/>
          </a:p>
        </p:txBody>
      </p:sp>
      <p:sp>
        <p:nvSpPr>
          <p:cNvPr id="6" name="TextBox 6"/>
          <p:cNvSpPr txBox="1"/>
          <p:nvPr/>
        </p:nvSpPr>
        <p:spPr>
          <a:xfrm>
            <a:off x="1661810" y="136553"/>
            <a:ext cx="14964380" cy="892147"/>
          </a:xfrm>
          <a:prstGeom prst="rect">
            <a:avLst/>
          </a:prstGeom>
        </p:spPr>
        <p:txBody>
          <a:bodyPr lIns="0" tIns="0" rIns="0" bIns="0" rtlCol="0" anchor="t">
            <a:spAutoFit/>
          </a:bodyPr>
          <a:lstStyle/>
          <a:p>
            <a:pPr algn="ctr">
              <a:lnSpc>
                <a:spcPts val="7000"/>
              </a:lnSpc>
            </a:pPr>
            <a:r>
              <a:rPr lang="en-US" sz="5000" b="1">
                <a:solidFill>
                  <a:srgbClr val="000000"/>
                </a:solidFill>
                <a:latin typeface="Helios Extended Bold"/>
                <a:ea typeface="Helios Extended Bold"/>
                <a:cs typeface="Helios Extended Bold"/>
                <a:sym typeface="Helios Extended Bold"/>
              </a:rPr>
              <a:t>Exploratory Data Analysis (EDA)</a:t>
            </a:r>
          </a:p>
        </p:txBody>
      </p:sp>
      <p:sp>
        <p:nvSpPr>
          <p:cNvPr id="7" name="TextBox 7"/>
          <p:cNvSpPr txBox="1"/>
          <p:nvPr/>
        </p:nvSpPr>
        <p:spPr>
          <a:xfrm>
            <a:off x="4288988" y="8808749"/>
            <a:ext cx="9710023" cy="712471"/>
          </a:xfrm>
          <a:prstGeom prst="rect">
            <a:avLst/>
          </a:prstGeom>
        </p:spPr>
        <p:txBody>
          <a:bodyPr lIns="0" tIns="0" rIns="0" bIns="0" rtlCol="0" anchor="t">
            <a:spAutoFit/>
          </a:bodyPr>
          <a:lstStyle/>
          <a:p>
            <a:pPr algn="ctr">
              <a:lnSpc>
                <a:spcPts val="5879"/>
              </a:lnSpc>
              <a:spcBef>
                <a:spcPct val="0"/>
              </a:spcBef>
            </a:pPr>
            <a:r>
              <a:rPr lang="en-US" sz="4199" spc="419">
                <a:solidFill>
                  <a:srgbClr val="000000"/>
                </a:solidFill>
                <a:latin typeface="Alike Bold"/>
                <a:ea typeface="Alike Bold"/>
                <a:cs typeface="Alike Bold"/>
                <a:sym typeface="Alike Bold"/>
              </a:rPr>
              <a:t>Top 10 brand Yearly Review Stats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2817534" cy="10287000"/>
            <a:chOff x="0" y="0"/>
            <a:chExt cx="3375811" cy="2709333"/>
          </a:xfrm>
        </p:grpSpPr>
        <p:sp>
          <p:nvSpPr>
            <p:cNvPr id="3" name="Freeform 3"/>
            <p:cNvSpPr/>
            <p:nvPr/>
          </p:nvSpPr>
          <p:spPr>
            <a:xfrm>
              <a:off x="0" y="0"/>
              <a:ext cx="3375811" cy="2709333"/>
            </a:xfrm>
            <a:custGeom>
              <a:avLst/>
              <a:gdLst/>
              <a:ahLst/>
              <a:cxnLst/>
              <a:rect l="l" t="t" r="r" b="b"/>
              <a:pathLst>
                <a:path w="3375811" h="2709333">
                  <a:moveTo>
                    <a:pt x="0" y="0"/>
                  </a:moveTo>
                  <a:lnTo>
                    <a:pt x="3375811" y="0"/>
                  </a:lnTo>
                  <a:lnTo>
                    <a:pt x="3375811" y="2709333"/>
                  </a:lnTo>
                  <a:lnTo>
                    <a:pt x="0" y="2709333"/>
                  </a:lnTo>
                  <a:close/>
                </a:path>
              </a:pathLst>
            </a:custGeom>
            <a:solidFill>
              <a:srgbClr val="F2F1F1"/>
            </a:solidFill>
          </p:spPr>
          <p:txBody>
            <a:bodyPr/>
            <a:lstStyle/>
            <a:p>
              <a:endParaRPr lang="en-IN"/>
            </a:p>
          </p:txBody>
        </p:sp>
        <p:sp>
          <p:nvSpPr>
            <p:cNvPr id="4" name="TextBox 4"/>
            <p:cNvSpPr txBox="1"/>
            <p:nvPr/>
          </p:nvSpPr>
          <p:spPr>
            <a:xfrm>
              <a:off x="0" y="-47625"/>
              <a:ext cx="3375811" cy="2756958"/>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514350" y="1518434"/>
            <a:ext cx="11788834" cy="7250133"/>
          </a:xfrm>
          <a:custGeom>
            <a:avLst/>
            <a:gdLst/>
            <a:ahLst/>
            <a:cxnLst/>
            <a:rect l="l" t="t" r="r" b="b"/>
            <a:pathLst>
              <a:path w="11788834" h="7250133">
                <a:moveTo>
                  <a:pt x="0" y="0"/>
                </a:moveTo>
                <a:lnTo>
                  <a:pt x="11788834" y="0"/>
                </a:lnTo>
                <a:lnTo>
                  <a:pt x="11788834" y="7250132"/>
                </a:lnTo>
                <a:lnTo>
                  <a:pt x="0" y="7250132"/>
                </a:lnTo>
                <a:lnTo>
                  <a:pt x="0" y="0"/>
                </a:lnTo>
                <a:close/>
              </a:path>
            </a:pathLst>
          </a:custGeom>
          <a:blipFill>
            <a:blip r:embed="rId2"/>
            <a:stretch>
              <a:fillRect/>
            </a:stretch>
          </a:blipFill>
        </p:spPr>
        <p:txBody>
          <a:bodyPr/>
          <a:lstStyle/>
          <a:p>
            <a:endParaRPr lang="en-IN"/>
          </a:p>
        </p:txBody>
      </p:sp>
      <p:sp>
        <p:nvSpPr>
          <p:cNvPr id="6" name="TextBox 6"/>
          <p:cNvSpPr txBox="1"/>
          <p:nvPr/>
        </p:nvSpPr>
        <p:spPr>
          <a:xfrm>
            <a:off x="1661810" y="185634"/>
            <a:ext cx="14964380" cy="892147"/>
          </a:xfrm>
          <a:prstGeom prst="rect">
            <a:avLst/>
          </a:prstGeom>
        </p:spPr>
        <p:txBody>
          <a:bodyPr lIns="0" tIns="0" rIns="0" bIns="0" rtlCol="0" anchor="t">
            <a:spAutoFit/>
          </a:bodyPr>
          <a:lstStyle/>
          <a:p>
            <a:pPr algn="ctr">
              <a:lnSpc>
                <a:spcPts val="7000"/>
              </a:lnSpc>
            </a:pPr>
            <a:r>
              <a:rPr lang="en-US" sz="5000" b="1">
                <a:solidFill>
                  <a:srgbClr val="000000"/>
                </a:solidFill>
                <a:latin typeface="Helios Extended Bold"/>
                <a:ea typeface="Helios Extended Bold"/>
                <a:cs typeface="Helios Extended Bold"/>
                <a:sym typeface="Helios Extended Bold"/>
              </a:rPr>
              <a:t>Exploratory Data Analysis (EDA)</a:t>
            </a:r>
          </a:p>
        </p:txBody>
      </p:sp>
      <p:sp>
        <p:nvSpPr>
          <p:cNvPr id="7" name="TextBox 7"/>
          <p:cNvSpPr txBox="1"/>
          <p:nvPr/>
        </p:nvSpPr>
        <p:spPr>
          <a:xfrm>
            <a:off x="12817534" y="1863815"/>
            <a:ext cx="5359335" cy="5988331"/>
          </a:xfrm>
          <a:prstGeom prst="rect">
            <a:avLst/>
          </a:prstGeom>
        </p:spPr>
        <p:txBody>
          <a:bodyPr lIns="0" tIns="0" rIns="0" bIns="0" rtlCol="0" anchor="t">
            <a:spAutoFit/>
          </a:bodyPr>
          <a:lstStyle/>
          <a:p>
            <a:pPr marL="496571" lvl="1" indent="-248285" algn="l">
              <a:lnSpc>
                <a:spcPts val="3220"/>
              </a:lnSpc>
              <a:buFont typeface="Arial"/>
              <a:buChar char="•"/>
            </a:pPr>
            <a:r>
              <a:rPr lang="en-US" sz="2300" spc="230">
                <a:solidFill>
                  <a:srgbClr val="000000"/>
                </a:solidFill>
                <a:latin typeface="Alike Bold"/>
                <a:ea typeface="Alike Bold"/>
                <a:cs typeface="Alike Bold"/>
                <a:sym typeface="Alike Bold"/>
              </a:rPr>
              <a:t>Unlocked phones dominate:</a:t>
            </a:r>
            <a:r>
              <a:rPr lang="en-US" sz="2300" spc="230">
                <a:solidFill>
                  <a:srgbClr val="000000"/>
                </a:solidFill>
                <a:latin typeface="Alike"/>
                <a:ea typeface="Alike"/>
                <a:cs typeface="Alike"/>
                <a:sym typeface="Alike"/>
              </a:rPr>
              <a:t> The category including unlocked phones represents over 73% of the market, indicating strong consumer preference for non-carrier-locked devices.</a:t>
            </a:r>
          </a:p>
          <a:p>
            <a:pPr algn="l">
              <a:lnSpc>
                <a:spcPts val="3220"/>
              </a:lnSpc>
            </a:pPr>
            <a:endParaRPr lang="en-US" sz="2300" spc="230">
              <a:solidFill>
                <a:srgbClr val="000000"/>
              </a:solidFill>
              <a:latin typeface="Alike"/>
              <a:ea typeface="Alike"/>
              <a:cs typeface="Alike"/>
              <a:sym typeface="Alike"/>
            </a:endParaRPr>
          </a:p>
          <a:p>
            <a:pPr marL="496571" lvl="1" indent="-248285" algn="l">
              <a:lnSpc>
                <a:spcPts val="3220"/>
              </a:lnSpc>
              <a:buFont typeface="Arial"/>
              <a:buChar char="•"/>
            </a:pPr>
            <a:r>
              <a:rPr lang="en-US" sz="2300" spc="230">
                <a:solidFill>
                  <a:srgbClr val="000000"/>
                </a:solidFill>
                <a:latin typeface="Alike Bold"/>
                <a:ea typeface="Alike Bold"/>
                <a:cs typeface="Alike Bold"/>
                <a:sym typeface="Alike Bold"/>
              </a:rPr>
              <a:t>Accessories matter:</a:t>
            </a:r>
            <a:r>
              <a:rPr lang="en-US" sz="2300" spc="230">
                <a:solidFill>
                  <a:srgbClr val="000000"/>
                </a:solidFill>
                <a:latin typeface="Alike"/>
                <a:ea typeface="Alike"/>
                <a:cs typeface="Alike"/>
                <a:sym typeface="Alike"/>
              </a:rPr>
              <a:t> "Cell Phones &amp; Accessories" appears in both categories, suggesting accessories play a significant role in the overall cell phone market.</a:t>
            </a:r>
          </a:p>
          <a:p>
            <a:pPr algn="l">
              <a:lnSpc>
                <a:spcPts val="3220"/>
              </a:lnSpc>
            </a:pPr>
            <a:endParaRPr lang="en-US" sz="2300" spc="230">
              <a:solidFill>
                <a:srgbClr val="000000"/>
              </a:solidFill>
              <a:latin typeface="Alike"/>
              <a:ea typeface="Alike"/>
              <a:cs typeface="Alike"/>
              <a:sym typeface="Alike"/>
            </a:endParaRPr>
          </a:p>
        </p:txBody>
      </p:sp>
      <p:sp>
        <p:nvSpPr>
          <p:cNvPr id="8" name="TextBox 8"/>
          <p:cNvSpPr txBox="1"/>
          <p:nvPr/>
        </p:nvSpPr>
        <p:spPr>
          <a:xfrm>
            <a:off x="1028700" y="9130516"/>
            <a:ext cx="10466016" cy="712470"/>
          </a:xfrm>
          <a:prstGeom prst="rect">
            <a:avLst/>
          </a:prstGeom>
        </p:spPr>
        <p:txBody>
          <a:bodyPr lIns="0" tIns="0" rIns="0" bIns="0" rtlCol="0" anchor="t">
            <a:spAutoFit/>
          </a:bodyPr>
          <a:lstStyle/>
          <a:p>
            <a:pPr algn="ctr">
              <a:lnSpc>
                <a:spcPts val="5880"/>
              </a:lnSpc>
              <a:spcBef>
                <a:spcPct val="0"/>
              </a:spcBef>
            </a:pPr>
            <a:r>
              <a:rPr lang="en-US" sz="4200" spc="420">
                <a:solidFill>
                  <a:srgbClr val="000000"/>
                </a:solidFill>
                <a:latin typeface="Alike Bold"/>
                <a:ea typeface="Alike Bold"/>
                <a:cs typeface="Alike Bold"/>
                <a:sym typeface="Alike Bold"/>
              </a:rPr>
              <a:t>Positive v/s Negative Review</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2817534" cy="10287000"/>
            <a:chOff x="0" y="0"/>
            <a:chExt cx="3375811" cy="2709333"/>
          </a:xfrm>
        </p:grpSpPr>
        <p:sp>
          <p:nvSpPr>
            <p:cNvPr id="3" name="Freeform 3"/>
            <p:cNvSpPr/>
            <p:nvPr/>
          </p:nvSpPr>
          <p:spPr>
            <a:xfrm>
              <a:off x="0" y="0"/>
              <a:ext cx="3375811" cy="2709333"/>
            </a:xfrm>
            <a:custGeom>
              <a:avLst/>
              <a:gdLst/>
              <a:ahLst/>
              <a:cxnLst/>
              <a:rect l="l" t="t" r="r" b="b"/>
              <a:pathLst>
                <a:path w="3375811" h="2709333">
                  <a:moveTo>
                    <a:pt x="0" y="0"/>
                  </a:moveTo>
                  <a:lnTo>
                    <a:pt x="3375811" y="0"/>
                  </a:lnTo>
                  <a:lnTo>
                    <a:pt x="3375811" y="2709333"/>
                  </a:lnTo>
                  <a:lnTo>
                    <a:pt x="0" y="2709333"/>
                  </a:lnTo>
                  <a:close/>
                </a:path>
              </a:pathLst>
            </a:custGeom>
            <a:solidFill>
              <a:srgbClr val="F2F1F1">
                <a:alpha val="80000"/>
              </a:srgbClr>
            </a:solidFill>
          </p:spPr>
          <p:txBody>
            <a:bodyPr/>
            <a:lstStyle/>
            <a:p>
              <a:endParaRPr lang="en-IN"/>
            </a:p>
          </p:txBody>
        </p:sp>
        <p:sp>
          <p:nvSpPr>
            <p:cNvPr id="4" name="TextBox 4"/>
            <p:cNvSpPr txBox="1"/>
            <p:nvPr/>
          </p:nvSpPr>
          <p:spPr>
            <a:xfrm>
              <a:off x="0" y="-47625"/>
              <a:ext cx="3375811" cy="2756958"/>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116873" y="2084067"/>
            <a:ext cx="12583788" cy="6118867"/>
          </a:xfrm>
          <a:custGeom>
            <a:avLst/>
            <a:gdLst/>
            <a:ahLst/>
            <a:cxnLst/>
            <a:rect l="l" t="t" r="r" b="b"/>
            <a:pathLst>
              <a:path w="12583788" h="6118867">
                <a:moveTo>
                  <a:pt x="0" y="0"/>
                </a:moveTo>
                <a:lnTo>
                  <a:pt x="12583788" y="0"/>
                </a:lnTo>
                <a:lnTo>
                  <a:pt x="12583788" y="6118866"/>
                </a:lnTo>
                <a:lnTo>
                  <a:pt x="0" y="6118866"/>
                </a:lnTo>
                <a:lnTo>
                  <a:pt x="0" y="0"/>
                </a:lnTo>
                <a:close/>
              </a:path>
            </a:pathLst>
          </a:custGeom>
          <a:blipFill>
            <a:blip r:embed="rId2"/>
            <a:stretch>
              <a:fillRect/>
            </a:stretch>
          </a:blipFill>
        </p:spPr>
        <p:txBody>
          <a:bodyPr/>
          <a:lstStyle/>
          <a:p>
            <a:endParaRPr lang="en-IN"/>
          </a:p>
        </p:txBody>
      </p:sp>
      <p:sp>
        <p:nvSpPr>
          <p:cNvPr id="6" name="TextBox 6"/>
          <p:cNvSpPr txBox="1"/>
          <p:nvPr/>
        </p:nvSpPr>
        <p:spPr>
          <a:xfrm>
            <a:off x="1661810" y="136553"/>
            <a:ext cx="14964380" cy="892147"/>
          </a:xfrm>
          <a:prstGeom prst="rect">
            <a:avLst/>
          </a:prstGeom>
        </p:spPr>
        <p:txBody>
          <a:bodyPr lIns="0" tIns="0" rIns="0" bIns="0" rtlCol="0" anchor="t">
            <a:spAutoFit/>
          </a:bodyPr>
          <a:lstStyle/>
          <a:p>
            <a:pPr algn="ctr">
              <a:lnSpc>
                <a:spcPts val="7000"/>
              </a:lnSpc>
            </a:pPr>
            <a:r>
              <a:rPr lang="en-US" sz="5000" b="1">
                <a:solidFill>
                  <a:srgbClr val="000000"/>
                </a:solidFill>
                <a:latin typeface="Helios Extended Bold"/>
                <a:ea typeface="Helios Extended Bold"/>
                <a:cs typeface="Helios Extended Bold"/>
                <a:sym typeface="Helios Extended Bold"/>
              </a:rPr>
              <a:t>Exploratory Data Analysis (EDA)</a:t>
            </a:r>
          </a:p>
        </p:txBody>
      </p:sp>
      <p:sp>
        <p:nvSpPr>
          <p:cNvPr id="7" name="TextBox 7"/>
          <p:cNvSpPr txBox="1"/>
          <p:nvPr/>
        </p:nvSpPr>
        <p:spPr>
          <a:xfrm>
            <a:off x="1175759" y="8863964"/>
            <a:ext cx="10466016" cy="712471"/>
          </a:xfrm>
          <a:prstGeom prst="rect">
            <a:avLst/>
          </a:prstGeom>
        </p:spPr>
        <p:txBody>
          <a:bodyPr lIns="0" tIns="0" rIns="0" bIns="0" rtlCol="0" anchor="t">
            <a:spAutoFit/>
          </a:bodyPr>
          <a:lstStyle/>
          <a:p>
            <a:pPr algn="ctr">
              <a:lnSpc>
                <a:spcPts val="5879"/>
              </a:lnSpc>
              <a:spcBef>
                <a:spcPct val="0"/>
              </a:spcBef>
            </a:pPr>
            <a:r>
              <a:rPr lang="en-US" sz="4199" spc="419">
                <a:solidFill>
                  <a:srgbClr val="000000"/>
                </a:solidFill>
                <a:latin typeface="Alike Bold"/>
                <a:ea typeface="Alike Bold"/>
                <a:cs typeface="Alike Bold"/>
                <a:sym typeface="Alike Bold"/>
              </a:rPr>
              <a:t>Review Sentimental Analysis</a:t>
            </a:r>
          </a:p>
        </p:txBody>
      </p:sp>
      <p:sp>
        <p:nvSpPr>
          <p:cNvPr id="8" name="TextBox 8"/>
          <p:cNvSpPr txBox="1"/>
          <p:nvPr/>
        </p:nvSpPr>
        <p:spPr>
          <a:xfrm>
            <a:off x="13112859" y="3003391"/>
            <a:ext cx="4713836" cy="5589905"/>
          </a:xfrm>
          <a:prstGeom prst="rect">
            <a:avLst/>
          </a:prstGeom>
        </p:spPr>
        <p:txBody>
          <a:bodyPr lIns="0" tIns="0" rIns="0" bIns="0" rtlCol="0" anchor="t">
            <a:spAutoFit/>
          </a:bodyPr>
          <a:lstStyle/>
          <a:p>
            <a:pPr marL="496571" lvl="1" indent="-248285" algn="l">
              <a:lnSpc>
                <a:spcPts val="3220"/>
              </a:lnSpc>
              <a:spcBef>
                <a:spcPct val="0"/>
              </a:spcBef>
              <a:buFont typeface="Arial"/>
              <a:buChar char="•"/>
            </a:pPr>
            <a:r>
              <a:rPr lang="en-US" sz="2300" u="none" strike="noStrike" spc="230">
                <a:solidFill>
                  <a:srgbClr val="000000"/>
                </a:solidFill>
                <a:latin typeface="Alike Bold"/>
                <a:ea typeface="Alike Bold"/>
                <a:cs typeface="Alike Bold"/>
                <a:sym typeface="Alike Bold"/>
              </a:rPr>
              <a:t>Brand popularity comparison: </a:t>
            </a:r>
            <a:r>
              <a:rPr lang="en-US" sz="2300" u="none" strike="noStrike" spc="230">
                <a:solidFill>
                  <a:srgbClr val="000000"/>
                </a:solidFill>
                <a:latin typeface="Alike"/>
                <a:ea typeface="Alike"/>
                <a:cs typeface="Alike"/>
                <a:sym typeface="Alike"/>
              </a:rPr>
              <a:t>Samsung clearly dominates in terms of total reviews, with 3,682 positive and 1,102 negative reviews. </a:t>
            </a:r>
          </a:p>
          <a:p>
            <a:pPr algn="l">
              <a:lnSpc>
                <a:spcPts val="3220"/>
              </a:lnSpc>
              <a:spcBef>
                <a:spcPct val="0"/>
              </a:spcBef>
            </a:pPr>
            <a:endParaRPr lang="en-US" sz="2300" u="none" strike="noStrike" spc="230">
              <a:solidFill>
                <a:srgbClr val="000000"/>
              </a:solidFill>
              <a:latin typeface="Alike"/>
              <a:ea typeface="Alike"/>
              <a:cs typeface="Alike"/>
              <a:sym typeface="Alike"/>
            </a:endParaRPr>
          </a:p>
          <a:p>
            <a:pPr marL="496571" lvl="1" indent="-248285" algn="l">
              <a:lnSpc>
                <a:spcPts val="3220"/>
              </a:lnSpc>
              <a:spcBef>
                <a:spcPct val="0"/>
              </a:spcBef>
              <a:buFont typeface="Arial"/>
              <a:buChar char="•"/>
            </a:pPr>
            <a:r>
              <a:rPr lang="en-US" sz="2300" u="none" strike="noStrike" spc="230">
                <a:solidFill>
                  <a:srgbClr val="000000"/>
                </a:solidFill>
                <a:latin typeface="Alike Bold"/>
                <a:ea typeface="Alike Bold"/>
                <a:cs typeface="Alike Bold"/>
                <a:sym typeface="Alike Bold"/>
              </a:rPr>
              <a:t>Positive-to-negative ratio:</a:t>
            </a:r>
            <a:r>
              <a:rPr lang="en-US" sz="2300" u="none" strike="noStrike" spc="230">
                <a:solidFill>
                  <a:srgbClr val="000000"/>
                </a:solidFill>
                <a:latin typeface="Alike"/>
                <a:ea typeface="Alike"/>
                <a:cs typeface="Alike"/>
                <a:sym typeface="Alike"/>
              </a:rPr>
              <a:t> Apple, despite having the fewest total reviews, has the most favorable ratio of positive to negative reviews (234 positive vs. 90 negative).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8372303" cy="10287000"/>
            <a:chOff x="0" y="0"/>
            <a:chExt cx="2205051" cy="2709333"/>
          </a:xfrm>
        </p:grpSpPr>
        <p:sp>
          <p:nvSpPr>
            <p:cNvPr id="3" name="Freeform 3"/>
            <p:cNvSpPr/>
            <p:nvPr/>
          </p:nvSpPr>
          <p:spPr>
            <a:xfrm>
              <a:off x="0" y="0"/>
              <a:ext cx="2205051" cy="2709333"/>
            </a:xfrm>
            <a:custGeom>
              <a:avLst/>
              <a:gdLst/>
              <a:ahLst/>
              <a:cxnLst/>
              <a:rect l="l" t="t" r="r" b="b"/>
              <a:pathLst>
                <a:path w="2205051" h="2709333">
                  <a:moveTo>
                    <a:pt x="0" y="0"/>
                  </a:moveTo>
                  <a:lnTo>
                    <a:pt x="2205051" y="0"/>
                  </a:lnTo>
                  <a:lnTo>
                    <a:pt x="2205051" y="2709333"/>
                  </a:lnTo>
                  <a:lnTo>
                    <a:pt x="0" y="2709333"/>
                  </a:lnTo>
                  <a:close/>
                </a:path>
              </a:pathLst>
            </a:custGeom>
            <a:solidFill>
              <a:srgbClr val="F2F1F1">
                <a:alpha val="80000"/>
              </a:srgbClr>
            </a:solidFill>
          </p:spPr>
          <p:txBody>
            <a:bodyPr/>
            <a:lstStyle/>
            <a:p>
              <a:endParaRPr lang="en-IN"/>
            </a:p>
          </p:txBody>
        </p:sp>
        <p:sp>
          <p:nvSpPr>
            <p:cNvPr id="4" name="TextBox 4"/>
            <p:cNvSpPr txBox="1"/>
            <p:nvPr/>
          </p:nvSpPr>
          <p:spPr>
            <a:xfrm>
              <a:off x="0" y="-47625"/>
              <a:ext cx="2205051" cy="2756958"/>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028700" y="1028700"/>
            <a:ext cx="6842696" cy="8229600"/>
            <a:chOff x="0" y="0"/>
            <a:chExt cx="1076050" cy="1294148"/>
          </a:xfrm>
        </p:grpSpPr>
        <p:sp>
          <p:nvSpPr>
            <p:cNvPr id="6" name="Freeform 6"/>
            <p:cNvSpPr/>
            <p:nvPr/>
          </p:nvSpPr>
          <p:spPr>
            <a:xfrm>
              <a:off x="0" y="0"/>
              <a:ext cx="1076050" cy="1294148"/>
            </a:xfrm>
            <a:custGeom>
              <a:avLst/>
              <a:gdLst/>
              <a:ahLst/>
              <a:cxnLst/>
              <a:rect l="l" t="t" r="r" b="b"/>
              <a:pathLst>
                <a:path w="1076050" h="1294148">
                  <a:moveTo>
                    <a:pt x="0" y="0"/>
                  </a:moveTo>
                  <a:lnTo>
                    <a:pt x="1076050" y="0"/>
                  </a:lnTo>
                  <a:lnTo>
                    <a:pt x="1076050" y="1294148"/>
                  </a:lnTo>
                  <a:lnTo>
                    <a:pt x="0" y="1294148"/>
                  </a:lnTo>
                  <a:close/>
                </a:path>
              </a:pathLst>
            </a:custGeom>
            <a:blipFill>
              <a:blip r:embed="rId2"/>
              <a:stretch>
                <a:fillRect l="-10134" r="-10134"/>
              </a:stretch>
            </a:blipFill>
          </p:spPr>
          <p:txBody>
            <a:bodyPr/>
            <a:lstStyle/>
            <a:p>
              <a:endParaRPr lang="en-IN"/>
            </a:p>
          </p:txBody>
        </p:sp>
      </p:grpSp>
      <p:grpSp>
        <p:nvGrpSpPr>
          <p:cNvPr id="7" name="Group 7"/>
          <p:cNvGrpSpPr/>
          <p:nvPr/>
        </p:nvGrpSpPr>
        <p:grpSpPr>
          <a:xfrm>
            <a:off x="780210" y="780210"/>
            <a:ext cx="248490" cy="248490"/>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IN"/>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10" name="TextBox 10"/>
          <p:cNvSpPr txBox="1"/>
          <p:nvPr/>
        </p:nvSpPr>
        <p:spPr>
          <a:xfrm>
            <a:off x="8759618" y="551610"/>
            <a:ext cx="10772811" cy="892147"/>
          </a:xfrm>
          <a:prstGeom prst="rect">
            <a:avLst/>
          </a:prstGeom>
        </p:spPr>
        <p:txBody>
          <a:bodyPr lIns="0" tIns="0" rIns="0" bIns="0" rtlCol="0" anchor="t">
            <a:spAutoFit/>
          </a:bodyPr>
          <a:lstStyle/>
          <a:p>
            <a:pPr marL="0" lvl="0" indent="0" algn="l">
              <a:lnSpc>
                <a:spcPts val="7000"/>
              </a:lnSpc>
            </a:pPr>
            <a:r>
              <a:rPr lang="en-US" sz="5000" b="1" spc="250">
                <a:solidFill>
                  <a:srgbClr val="000000"/>
                </a:solidFill>
                <a:latin typeface="Helios Extended Bold"/>
                <a:ea typeface="Helios Extended Bold"/>
                <a:cs typeface="Helios Extended Bold"/>
                <a:sym typeface="Helios Extended Bold"/>
              </a:rPr>
              <a:t>RECOMMENDATIONS</a:t>
            </a:r>
          </a:p>
        </p:txBody>
      </p:sp>
      <p:sp>
        <p:nvSpPr>
          <p:cNvPr id="11" name="TextBox 11"/>
          <p:cNvSpPr txBox="1"/>
          <p:nvPr/>
        </p:nvSpPr>
        <p:spPr>
          <a:xfrm>
            <a:off x="8759618" y="1543029"/>
            <a:ext cx="8499682" cy="8549005"/>
          </a:xfrm>
          <a:prstGeom prst="rect">
            <a:avLst/>
          </a:prstGeom>
        </p:spPr>
        <p:txBody>
          <a:bodyPr lIns="0" tIns="0" rIns="0" bIns="0" rtlCol="0" anchor="t">
            <a:spAutoFit/>
          </a:bodyPr>
          <a:lstStyle/>
          <a:p>
            <a:pPr marL="464186" lvl="1" indent="-232093" algn="just">
              <a:lnSpc>
                <a:spcPts val="3440"/>
              </a:lnSpc>
              <a:buFont typeface="Arial"/>
              <a:buChar char="•"/>
            </a:pPr>
            <a:r>
              <a:rPr lang="en-US" sz="2150" spc="215">
                <a:solidFill>
                  <a:srgbClr val="000000"/>
                </a:solidFill>
                <a:latin typeface="Alike"/>
                <a:ea typeface="Alike"/>
                <a:cs typeface="Alike"/>
                <a:sym typeface="Alike"/>
              </a:rPr>
              <a:t>By analysing the sentiment of the reviews, it is understood that features incorporated by major brands should be included in developing a new product.</a:t>
            </a:r>
          </a:p>
          <a:p>
            <a:pPr marL="464186" lvl="1" indent="-232093" algn="just">
              <a:lnSpc>
                <a:spcPts val="3440"/>
              </a:lnSpc>
              <a:buFont typeface="Arial"/>
              <a:buChar char="•"/>
            </a:pPr>
            <a:r>
              <a:rPr lang="en-US" sz="2150" spc="215">
                <a:solidFill>
                  <a:srgbClr val="000000"/>
                </a:solidFill>
                <a:latin typeface="Alike"/>
                <a:ea typeface="Alike"/>
                <a:cs typeface="Alike"/>
                <a:sym typeface="Alike"/>
              </a:rPr>
              <a:t>Ensure essential features like battery life, camera quality, performance speed, and durability meet or exceed customer expectations, as these are top priorities in user reviews.</a:t>
            </a:r>
          </a:p>
          <a:p>
            <a:pPr marL="464186" lvl="1" indent="-232093" algn="just">
              <a:lnSpc>
                <a:spcPts val="3440"/>
              </a:lnSpc>
              <a:buFont typeface="Arial"/>
              <a:buChar char="•"/>
            </a:pPr>
            <a:r>
              <a:rPr lang="en-US" sz="2150" spc="215">
                <a:solidFill>
                  <a:srgbClr val="000000"/>
                </a:solidFill>
                <a:latin typeface="Alike"/>
                <a:ea typeface="Alike"/>
                <a:cs typeface="Alike"/>
                <a:sym typeface="Alike"/>
              </a:rPr>
              <a:t>Offer competitive pricing with good value for money. Balance advanced features with affordability to attract budget-conscious customers without compromising on quality.</a:t>
            </a:r>
          </a:p>
          <a:p>
            <a:pPr marL="464186" lvl="1" indent="-232093" algn="just">
              <a:lnSpc>
                <a:spcPts val="3440"/>
              </a:lnSpc>
              <a:buFont typeface="Arial"/>
              <a:buChar char="•"/>
            </a:pPr>
            <a:r>
              <a:rPr lang="en-US" sz="2150" spc="215">
                <a:solidFill>
                  <a:srgbClr val="000000"/>
                </a:solidFill>
                <a:latin typeface="Alike"/>
                <a:ea typeface="Alike"/>
                <a:cs typeface="Alike"/>
                <a:sym typeface="Alike"/>
              </a:rPr>
              <a:t>Build a strong brand presence on social media and e-commerce platforms, engaging with customers, responding to feedback, and providing transparent product information.</a:t>
            </a:r>
          </a:p>
          <a:p>
            <a:pPr marL="464186" lvl="1" indent="-232093" algn="just">
              <a:lnSpc>
                <a:spcPts val="3440"/>
              </a:lnSpc>
              <a:buFont typeface="Arial"/>
              <a:buChar char="•"/>
            </a:pPr>
            <a:r>
              <a:rPr lang="en-US" sz="2150" spc="215">
                <a:solidFill>
                  <a:srgbClr val="000000"/>
                </a:solidFill>
                <a:latin typeface="Alike"/>
                <a:ea typeface="Alike"/>
                <a:cs typeface="Alike"/>
                <a:sym typeface="Alike"/>
              </a:rPr>
              <a:t>Also OS Android holds the major share of the market. This should be not ignored while designing the new products. Style adds more attraction to the product. Hence, a style and design would do great.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944078" y="1326430"/>
            <a:ext cx="21203378" cy="7634140"/>
            <a:chOff x="0" y="0"/>
            <a:chExt cx="1128752" cy="406400"/>
          </a:xfrm>
        </p:grpSpPr>
        <p:sp>
          <p:nvSpPr>
            <p:cNvPr id="3" name="Freeform 3"/>
            <p:cNvSpPr/>
            <p:nvPr/>
          </p:nvSpPr>
          <p:spPr>
            <a:xfrm>
              <a:off x="0" y="0"/>
              <a:ext cx="1128752" cy="406400"/>
            </a:xfrm>
            <a:custGeom>
              <a:avLst/>
              <a:gdLst/>
              <a:ahLst/>
              <a:cxnLst/>
              <a:rect l="l" t="t" r="r" b="b"/>
              <a:pathLst>
                <a:path w="1128752" h="406400">
                  <a:moveTo>
                    <a:pt x="925552" y="0"/>
                  </a:moveTo>
                  <a:cubicBezTo>
                    <a:pt x="1037776" y="0"/>
                    <a:pt x="1128752" y="90976"/>
                    <a:pt x="1128752" y="203200"/>
                  </a:cubicBezTo>
                  <a:cubicBezTo>
                    <a:pt x="1128752" y="315424"/>
                    <a:pt x="1037776" y="406400"/>
                    <a:pt x="925552" y="406400"/>
                  </a:cubicBezTo>
                  <a:lnTo>
                    <a:pt x="203200" y="406400"/>
                  </a:lnTo>
                  <a:cubicBezTo>
                    <a:pt x="90976" y="406400"/>
                    <a:pt x="0" y="315424"/>
                    <a:pt x="0" y="203200"/>
                  </a:cubicBezTo>
                  <a:cubicBezTo>
                    <a:pt x="0" y="90976"/>
                    <a:pt x="90976" y="0"/>
                    <a:pt x="203200" y="0"/>
                  </a:cubicBezTo>
                  <a:close/>
                </a:path>
              </a:pathLst>
            </a:custGeom>
            <a:solidFill>
              <a:srgbClr val="F2F1F1">
                <a:alpha val="80000"/>
              </a:srgbClr>
            </a:solidFill>
          </p:spPr>
          <p:txBody>
            <a:bodyPr/>
            <a:lstStyle/>
            <a:p>
              <a:endParaRPr lang="en-IN"/>
            </a:p>
          </p:txBody>
        </p:sp>
        <p:sp>
          <p:nvSpPr>
            <p:cNvPr id="4" name="TextBox 4"/>
            <p:cNvSpPr txBox="1"/>
            <p:nvPr/>
          </p:nvSpPr>
          <p:spPr>
            <a:xfrm>
              <a:off x="0" y="-47625"/>
              <a:ext cx="1128752" cy="454025"/>
            </a:xfrm>
            <a:prstGeom prst="rect">
              <a:avLst/>
            </a:prstGeom>
          </p:spPr>
          <p:txBody>
            <a:bodyPr lIns="50800" tIns="50800" rIns="50800" bIns="50800" rtlCol="0" anchor="ctr"/>
            <a:lstStyle/>
            <a:p>
              <a:pPr algn="ctr">
                <a:lnSpc>
                  <a:spcPts val="3359"/>
                </a:lnSpc>
              </a:pPr>
              <a:endParaRPr/>
            </a:p>
          </p:txBody>
        </p:sp>
      </p:grpSp>
      <p:sp>
        <p:nvSpPr>
          <p:cNvPr id="5" name="TextBox 5"/>
          <p:cNvSpPr txBox="1"/>
          <p:nvPr/>
        </p:nvSpPr>
        <p:spPr>
          <a:xfrm>
            <a:off x="2958126" y="3970422"/>
            <a:ext cx="12371749" cy="2060405"/>
          </a:xfrm>
          <a:prstGeom prst="rect">
            <a:avLst/>
          </a:prstGeom>
        </p:spPr>
        <p:txBody>
          <a:bodyPr lIns="0" tIns="0" rIns="0" bIns="0" rtlCol="0" anchor="t">
            <a:spAutoFit/>
          </a:bodyPr>
          <a:lstStyle/>
          <a:p>
            <a:pPr marL="0" lvl="0" indent="0" algn="ctr">
              <a:lnSpc>
                <a:spcPts val="16238"/>
              </a:lnSpc>
            </a:pPr>
            <a:r>
              <a:rPr lang="en-US" sz="11598" b="1" spc="579">
                <a:solidFill>
                  <a:srgbClr val="000000"/>
                </a:solidFill>
                <a:latin typeface="Helios Extended Bold"/>
                <a:ea typeface="Helios Extended Bold"/>
                <a:cs typeface="Helios Extended Bold"/>
                <a:sym typeface="Helios Extended Bold"/>
              </a:rPr>
              <a:t>THANK YOU</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25C78"/>
        </a:solidFill>
        <a:effectLst/>
      </p:bgPr>
    </p:bg>
    <p:spTree>
      <p:nvGrpSpPr>
        <p:cNvPr id="1" name=""/>
        <p:cNvGrpSpPr/>
        <p:nvPr/>
      </p:nvGrpSpPr>
      <p:grpSpPr>
        <a:xfrm>
          <a:off x="0" y="0"/>
          <a:ext cx="0" cy="0"/>
          <a:chOff x="0" y="0"/>
          <a:chExt cx="0" cy="0"/>
        </a:xfrm>
      </p:grpSpPr>
      <p:sp>
        <p:nvSpPr>
          <p:cNvPr id="2" name="TextBox 2"/>
          <p:cNvSpPr txBox="1"/>
          <p:nvPr/>
        </p:nvSpPr>
        <p:spPr>
          <a:xfrm>
            <a:off x="5334000" y="4274503"/>
            <a:ext cx="6809959" cy="1566544"/>
          </a:xfrm>
          <a:prstGeom prst="rect">
            <a:avLst/>
          </a:prstGeom>
        </p:spPr>
        <p:txBody>
          <a:bodyPr wrap="square" lIns="0" tIns="0" rIns="0" bIns="0" rtlCol="0" anchor="t">
            <a:spAutoFit/>
          </a:bodyPr>
          <a:lstStyle/>
          <a:p>
            <a:pPr marL="0" lvl="0" indent="0" algn="ctr">
              <a:lnSpc>
                <a:spcPts val="12880"/>
              </a:lnSpc>
              <a:spcBef>
                <a:spcPct val="0"/>
              </a:spcBef>
            </a:pPr>
            <a:r>
              <a:rPr lang="en-US" sz="9200" b="1" dirty="0">
                <a:solidFill>
                  <a:srgbClr val="FFFFFF"/>
                </a:solidFill>
                <a:latin typeface="Canva Sans Bold"/>
                <a:ea typeface="Canva Sans Bold"/>
                <a:cs typeface="Canva Sans Bold"/>
                <a:sym typeface="Canva Sans Bold"/>
              </a:rPr>
              <a:t>APPENDIX</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8710100" cy="10287000"/>
            <a:chOff x="0" y="0"/>
            <a:chExt cx="2294018" cy="2709333"/>
          </a:xfrm>
        </p:grpSpPr>
        <p:sp>
          <p:nvSpPr>
            <p:cNvPr id="3" name="Freeform 3"/>
            <p:cNvSpPr/>
            <p:nvPr/>
          </p:nvSpPr>
          <p:spPr>
            <a:xfrm>
              <a:off x="0" y="0"/>
              <a:ext cx="2294018" cy="2709333"/>
            </a:xfrm>
            <a:custGeom>
              <a:avLst/>
              <a:gdLst/>
              <a:ahLst/>
              <a:cxnLst/>
              <a:rect l="l" t="t" r="r" b="b"/>
              <a:pathLst>
                <a:path w="2294018" h="2709333">
                  <a:moveTo>
                    <a:pt x="0" y="0"/>
                  </a:moveTo>
                  <a:lnTo>
                    <a:pt x="2294018" y="0"/>
                  </a:lnTo>
                  <a:lnTo>
                    <a:pt x="2294018" y="2709333"/>
                  </a:lnTo>
                  <a:lnTo>
                    <a:pt x="0" y="2709333"/>
                  </a:lnTo>
                  <a:close/>
                </a:path>
              </a:pathLst>
            </a:custGeom>
            <a:solidFill>
              <a:srgbClr val="F2F1F1">
                <a:alpha val="80000"/>
              </a:srgbClr>
            </a:solidFill>
          </p:spPr>
          <p:txBody>
            <a:bodyPr/>
            <a:lstStyle/>
            <a:p>
              <a:endParaRPr lang="en-IN"/>
            </a:p>
          </p:txBody>
        </p:sp>
        <p:sp>
          <p:nvSpPr>
            <p:cNvPr id="4" name="TextBox 4"/>
            <p:cNvSpPr txBox="1"/>
            <p:nvPr/>
          </p:nvSpPr>
          <p:spPr>
            <a:xfrm>
              <a:off x="0" y="-47625"/>
              <a:ext cx="2294018" cy="2756958"/>
            </a:xfrm>
            <a:prstGeom prst="rect">
              <a:avLst/>
            </a:prstGeom>
          </p:spPr>
          <p:txBody>
            <a:bodyPr lIns="50800" tIns="50800" rIns="50800" bIns="50800" rtlCol="0" anchor="ctr"/>
            <a:lstStyle/>
            <a:p>
              <a:pPr algn="ctr">
                <a:lnSpc>
                  <a:spcPts val="3359"/>
                </a:lnSpc>
              </a:pPr>
              <a:endParaRPr/>
            </a:p>
          </p:txBody>
        </p:sp>
      </p:grpSp>
      <p:sp>
        <p:nvSpPr>
          <p:cNvPr id="5" name="TextBox 5"/>
          <p:cNvSpPr txBox="1"/>
          <p:nvPr/>
        </p:nvSpPr>
        <p:spPr>
          <a:xfrm>
            <a:off x="3403185" y="517505"/>
            <a:ext cx="12892709" cy="708024"/>
          </a:xfrm>
          <a:prstGeom prst="rect">
            <a:avLst/>
          </a:prstGeom>
        </p:spPr>
        <p:txBody>
          <a:bodyPr lIns="0" tIns="0" rIns="0" bIns="0" rtlCol="0" anchor="t">
            <a:spAutoFit/>
          </a:bodyPr>
          <a:lstStyle/>
          <a:p>
            <a:pPr marL="0" lvl="0" indent="0" algn="just">
              <a:lnSpc>
                <a:spcPts val="5600"/>
              </a:lnSpc>
            </a:pPr>
            <a:r>
              <a:rPr lang="en-US" sz="4000" b="1" spc="200">
                <a:solidFill>
                  <a:srgbClr val="000000"/>
                </a:solidFill>
                <a:latin typeface="Helios Extended Bold"/>
                <a:ea typeface="Helios Extended Bold"/>
                <a:cs typeface="Helios Extended Bold"/>
                <a:sym typeface="Helios Extended Bold"/>
              </a:rPr>
              <a:t>DATA PRE-PROCESSING</a:t>
            </a:r>
          </a:p>
        </p:txBody>
      </p:sp>
      <p:grpSp>
        <p:nvGrpSpPr>
          <p:cNvPr id="6" name="Group 6"/>
          <p:cNvGrpSpPr/>
          <p:nvPr/>
        </p:nvGrpSpPr>
        <p:grpSpPr>
          <a:xfrm>
            <a:off x="9144000" y="6062308"/>
            <a:ext cx="1862170" cy="1752654"/>
            <a:chOff x="0" y="0"/>
            <a:chExt cx="2482893" cy="2336872"/>
          </a:xfrm>
        </p:grpSpPr>
        <p:sp>
          <p:nvSpPr>
            <p:cNvPr id="7" name="Freeform 7"/>
            <p:cNvSpPr/>
            <p:nvPr/>
          </p:nvSpPr>
          <p:spPr>
            <a:xfrm>
              <a:off x="0" y="0"/>
              <a:ext cx="2482977" cy="2336800"/>
            </a:xfrm>
            <a:custGeom>
              <a:avLst/>
              <a:gdLst/>
              <a:ahLst/>
              <a:cxnLst/>
              <a:rect l="l" t="t" r="r" b="b"/>
              <a:pathLst>
                <a:path w="2482977" h="2336800">
                  <a:moveTo>
                    <a:pt x="1315974" y="2335276"/>
                  </a:moveTo>
                  <a:cubicBezTo>
                    <a:pt x="1960626" y="2335276"/>
                    <a:pt x="2482977" y="1811528"/>
                    <a:pt x="2482977" y="1168400"/>
                  </a:cubicBezTo>
                  <a:cubicBezTo>
                    <a:pt x="2482977" y="522224"/>
                    <a:pt x="1959229" y="0"/>
                    <a:pt x="1315974" y="0"/>
                  </a:cubicBezTo>
                  <a:lnTo>
                    <a:pt x="0" y="0"/>
                  </a:lnTo>
                  <a:lnTo>
                    <a:pt x="0" y="2336800"/>
                  </a:lnTo>
                  <a:lnTo>
                    <a:pt x="1315974" y="2336800"/>
                  </a:lnTo>
                  <a:close/>
                </a:path>
              </a:pathLst>
            </a:custGeom>
            <a:solidFill>
              <a:srgbClr val="C3D5DE"/>
            </a:solidFill>
          </p:spPr>
          <p:txBody>
            <a:bodyPr/>
            <a:lstStyle/>
            <a:p>
              <a:endParaRPr lang="en-IN"/>
            </a:p>
          </p:txBody>
        </p:sp>
      </p:grpSp>
      <p:grpSp>
        <p:nvGrpSpPr>
          <p:cNvPr id="8" name="Group 8"/>
          <p:cNvGrpSpPr/>
          <p:nvPr/>
        </p:nvGrpSpPr>
        <p:grpSpPr>
          <a:xfrm>
            <a:off x="7391346" y="6059732"/>
            <a:ext cx="1752654" cy="1752654"/>
            <a:chOff x="0" y="0"/>
            <a:chExt cx="2336872" cy="2336872"/>
          </a:xfrm>
        </p:grpSpPr>
        <p:sp>
          <p:nvSpPr>
            <p:cNvPr id="9" name="Freeform 9"/>
            <p:cNvSpPr/>
            <p:nvPr/>
          </p:nvSpPr>
          <p:spPr>
            <a:xfrm>
              <a:off x="0" y="0"/>
              <a:ext cx="2336800" cy="2336800"/>
            </a:xfrm>
            <a:custGeom>
              <a:avLst/>
              <a:gdLst/>
              <a:ahLst/>
              <a:cxnLst/>
              <a:rect l="l" t="t" r="r" b="b"/>
              <a:pathLst>
                <a:path w="2336800" h="2336800">
                  <a:moveTo>
                    <a:pt x="0" y="0"/>
                  </a:moveTo>
                  <a:lnTo>
                    <a:pt x="2336800" y="0"/>
                  </a:lnTo>
                  <a:lnTo>
                    <a:pt x="2336800" y="2336800"/>
                  </a:lnTo>
                  <a:cubicBezTo>
                    <a:pt x="1045972" y="2336800"/>
                    <a:pt x="0" y="1290828"/>
                    <a:pt x="0" y="0"/>
                  </a:cubicBezTo>
                  <a:close/>
                </a:path>
              </a:pathLst>
            </a:custGeom>
            <a:solidFill>
              <a:srgbClr val="9BB2C7"/>
            </a:solidFill>
          </p:spPr>
          <p:txBody>
            <a:bodyPr/>
            <a:lstStyle/>
            <a:p>
              <a:endParaRPr lang="en-IN"/>
            </a:p>
          </p:txBody>
        </p:sp>
      </p:grpSp>
      <p:grpSp>
        <p:nvGrpSpPr>
          <p:cNvPr id="10" name="Group 10"/>
          <p:cNvGrpSpPr/>
          <p:nvPr/>
        </p:nvGrpSpPr>
        <p:grpSpPr>
          <a:xfrm>
            <a:off x="7391346" y="4307078"/>
            <a:ext cx="1752654" cy="1752654"/>
            <a:chOff x="0" y="0"/>
            <a:chExt cx="2336872" cy="2336872"/>
          </a:xfrm>
        </p:grpSpPr>
        <p:sp>
          <p:nvSpPr>
            <p:cNvPr id="11" name="Freeform 11"/>
            <p:cNvSpPr/>
            <p:nvPr/>
          </p:nvSpPr>
          <p:spPr>
            <a:xfrm>
              <a:off x="0" y="0"/>
              <a:ext cx="2336800" cy="2336800"/>
            </a:xfrm>
            <a:custGeom>
              <a:avLst/>
              <a:gdLst/>
              <a:ahLst/>
              <a:cxnLst/>
              <a:rect l="l" t="t" r="r" b="b"/>
              <a:pathLst>
                <a:path w="2336800" h="2336800">
                  <a:moveTo>
                    <a:pt x="0" y="0"/>
                  </a:moveTo>
                  <a:lnTo>
                    <a:pt x="0" y="2336800"/>
                  </a:lnTo>
                  <a:lnTo>
                    <a:pt x="2336800" y="2336800"/>
                  </a:lnTo>
                  <a:cubicBezTo>
                    <a:pt x="2335276" y="1045972"/>
                    <a:pt x="1289304" y="0"/>
                    <a:pt x="0" y="0"/>
                  </a:cubicBezTo>
                  <a:close/>
                </a:path>
              </a:pathLst>
            </a:custGeom>
            <a:solidFill>
              <a:srgbClr val="728BA0"/>
            </a:solidFill>
          </p:spPr>
          <p:txBody>
            <a:bodyPr/>
            <a:lstStyle/>
            <a:p>
              <a:endParaRPr lang="en-IN"/>
            </a:p>
          </p:txBody>
        </p:sp>
      </p:grpSp>
      <p:grpSp>
        <p:nvGrpSpPr>
          <p:cNvPr id="12" name="Group 12"/>
          <p:cNvGrpSpPr/>
          <p:nvPr/>
        </p:nvGrpSpPr>
        <p:grpSpPr>
          <a:xfrm>
            <a:off x="5638692" y="4307078"/>
            <a:ext cx="1752654" cy="1752654"/>
            <a:chOff x="0" y="0"/>
            <a:chExt cx="2336872" cy="2336872"/>
          </a:xfrm>
        </p:grpSpPr>
        <p:sp>
          <p:nvSpPr>
            <p:cNvPr id="13" name="Freeform 13"/>
            <p:cNvSpPr/>
            <p:nvPr/>
          </p:nvSpPr>
          <p:spPr>
            <a:xfrm>
              <a:off x="0" y="0"/>
              <a:ext cx="2336800" cy="2336800"/>
            </a:xfrm>
            <a:custGeom>
              <a:avLst/>
              <a:gdLst/>
              <a:ahLst/>
              <a:cxnLst/>
              <a:rect l="l" t="t" r="r" b="b"/>
              <a:pathLst>
                <a:path w="2336800" h="2336800">
                  <a:moveTo>
                    <a:pt x="0" y="0"/>
                  </a:moveTo>
                  <a:lnTo>
                    <a:pt x="2336800" y="0"/>
                  </a:lnTo>
                  <a:lnTo>
                    <a:pt x="2336800" y="2336800"/>
                  </a:lnTo>
                  <a:cubicBezTo>
                    <a:pt x="1045972" y="2336800"/>
                    <a:pt x="0" y="1290828"/>
                    <a:pt x="0" y="0"/>
                  </a:cubicBezTo>
                  <a:close/>
                </a:path>
              </a:pathLst>
            </a:custGeom>
            <a:solidFill>
              <a:srgbClr val="425C78"/>
            </a:solidFill>
          </p:spPr>
          <p:txBody>
            <a:bodyPr/>
            <a:lstStyle/>
            <a:p>
              <a:endParaRPr lang="en-IN"/>
            </a:p>
          </p:txBody>
        </p:sp>
      </p:grpSp>
      <p:grpSp>
        <p:nvGrpSpPr>
          <p:cNvPr id="14" name="Group 14"/>
          <p:cNvGrpSpPr/>
          <p:nvPr/>
        </p:nvGrpSpPr>
        <p:grpSpPr>
          <a:xfrm>
            <a:off x="5217688" y="1711304"/>
            <a:ext cx="2594662" cy="2595774"/>
            <a:chOff x="0" y="0"/>
            <a:chExt cx="3459549" cy="3461032"/>
          </a:xfrm>
        </p:grpSpPr>
        <p:sp>
          <p:nvSpPr>
            <p:cNvPr id="15" name="Freeform 15"/>
            <p:cNvSpPr/>
            <p:nvPr/>
          </p:nvSpPr>
          <p:spPr>
            <a:xfrm>
              <a:off x="0" y="127"/>
              <a:ext cx="3459480" cy="3460877"/>
            </a:xfrm>
            <a:custGeom>
              <a:avLst/>
              <a:gdLst/>
              <a:ahLst/>
              <a:cxnLst/>
              <a:rect l="l" t="t" r="r" b="b"/>
              <a:pathLst>
                <a:path w="3459480" h="3460877">
                  <a:moveTo>
                    <a:pt x="562102" y="1916303"/>
                  </a:moveTo>
                  <a:lnTo>
                    <a:pt x="562102" y="3460877"/>
                  </a:lnTo>
                  <a:lnTo>
                    <a:pt x="2898902" y="3460877"/>
                  </a:lnTo>
                  <a:lnTo>
                    <a:pt x="2898902" y="1916303"/>
                  </a:lnTo>
                  <a:lnTo>
                    <a:pt x="3224911" y="1916303"/>
                  </a:lnTo>
                  <a:cubicBezTo>
                    <a:pt x="3281045" y="1919224"/>
                    <a:pt x="3335655" y="1898650"/>
                    <a:pt x="3378327" y="1855851"/>
                  </a:cubicBezTo>
                  <a:cubicBezTo>
                    <a:pt x="3459480" y="1774825"/>
                    <a:pt x="3459480" y="1641983"/>
                    <a:pt x="3378327" y="1560830"/>
                  </a:cubicBezTo>
                  <a:lnTo>
                    <a:pt x="1879473" y="61849"/>
                  </a:lnTo>
                  <a:cubicBezTo>
                    <a:pt x="1838198" y="20574"/>
                    <a:pt x="1785112" y="0"/>
                    <a:pt x="1730502" y="0"/>
                  </a:cubicBezTo>
                  <a:cubicBezTo>
                    <a:pt x="1675892" y="0"/>
                    <a:pt x="1621282" y="20574"/>
                    <a:pt x="1580007" y="61849"/>
                  </a:cubicBezTo>
                  <a:lnTo>
                    <a:pt x="81153" y="1560703"/>
                  </a:lnTo>
                  <a:cubicBezTo>
                    <a:pt x="0" y="1641856"/>
                    <a:pt x="0" y="1774698"/>
                    <a:pt x="81153" y="1855724"/>
                  </a:cubicBezTo>
                  <a:cubicBezTo>
                    <a:pt x="119507" y="1894078"/>
                    <a:pt x="171196" y="1914779"/>
                    <a:pt x="221361" y="1916176"/>
                  </a:cubicBezTo>
                  <a:lnTo>
                    <a:pt x="231648" y="1916176"/>
                  </a:lnTo>
                  <a:close/>
                </a:path>
              </a:pathLst>
            </a:custGeom>
            <a:solidFill>
              <a:srgbClr val="20385C"/>
            </a:solidFill>
          </p:spPr>
          <p:txBody>
            <a:bodyPr/>
            <a:lstStyle/>
            <a:p>
              <a:endParaRPr lang="en-IN"/>
            </a:p>
          </p:txBody>
        </p:sp>
      </p:grpSp>
      <p:grpSp>
        <p:nvGrpSpPr>
          <p:cNvPr id="16" name="Group 16"/>
          <p:cNvGrpSpPr/>
          <p:nvPr/>
        </p:nvGrpSpPr>
        <p:grpSpPr>
          <a:xfrm>
            <a:off x="9357248" y="6463731"/>
            <a:ext cx="984583" cy="944656"/>
            <a:chOff x="0" y="0"/>
            <a:chExt cx="1312777" cy="1259541"/>
          </a:xfrm>
        </p:grpSpPr>
        <p:sp>
          <p:nvSpPr>
            <p:cNvPr id="17" name="Freeform 17"/>
            <p:cNvSpPr/>
            <p:nvPr/>
          </p:nvSpPr>
          <p:spPr>
            <a:xfrm>
              <a:off x="24254" y="23271"/>
              <a:ext cx="1264366" cy="1213094"/>
            </a:xfrm>
            <a:custGeom>
              <a:avLst/>
              <a:gdLst/>
              <a:ahLst/>
              <a:cxnLst/>
              <a:rect l="l" t="t" r="r" b="b"/>
              <a:pathLst>
                <a:path w="1264366" h="1213094">
                  <a:moveTo>
                    <a:pt x="0" y="606546"/>
                  </a:moveTo>
                  <a:cubicBezTo>
                    <a:pt x="0" y="271567"/>
                    <a:pt x="283045" y="0"/>
                    <a:pt x="632183" y="0"/>
                  </a:cubicBezTo>
                  <a:cubicBezTo>
                    <a:pt x="981321" y="0"/>
                    <a:pt x="1264366" y="271567"/>
                    <a:pt x="1264366" y="606546"/>
                  </a:cubicBezTo>
                  <a:cubicBezTo>
                    <a:pt x="1264366" y="941526"/>
                    <a:pt x="981321" y="1213093"/>
                    <a:pt x="632183" y="1213093"/>
                  </a:cubicBezTo>
                  <a:cubicBezTo>
                    <a:pt x="283045" y="1213093"/>
                    <a:pt x="0" y="941410"/>
                    <a:pt x="0" y="606546"/>
                  </a:cubicBezTo>
                  <a:close/>
                </a:path>
              </a:pathLst>
            </a:custGeom>
            <a:solidFill>
              <a:srgbClr val="C3D5DE"/>
            </a:solidFill>
          </p:spPr>
          <p:txBody>
            <a:bodyPr/>
            <a:lstStyle/>
            <a:p>
              <a:endParaRPr lang="en-IN"/>
            </a:p>
          </p:txBody>
        </p:sp>
        <p:sp>
          <p:nvSpPr>
            <p:cNvPr id="18" name="Freeform 18"/>
            <p:cNvSpPr/>
            <p:nvPr/>
          </p:nvSpPr>
          <p:spPr>
            <a:xfrm>
              <a:off x="0" y="0"/>
              <a:ext cx="1312879" cy="1259643"/>
            </a:xfrm>
            <a:custGeom>
              <a:avLst/>
              <a:gdLst/>
              <a:ahLst/>
              <a:cxnLst/>
              <a:rect l="l" t="t" r="r" b="b"/>
              <a:pathLst>
                <a:path w="1312879" h="1259643">
                  <a:moveTo>
                    <a:pt x="0" y="629817"/>
                  </a:moveTo>
                  <a:cubicBezTo>
                    <a:pt x="0" y="281923"/>
                    <a:pt x="293838" y="0"/>
                    <a:pt x="656437" y="0"/>
                  </a:cubicBezTo>
                  <a:lnTo>
                    <a:pt x="656437" y="23271"/>
                  </a:lnTo>
                  <a:lnTo>
                    <a:pt x="656437" y="0"/>
                  </a:lnTo>
                  <a:cubicBezTo>
                    <a:pt x="1018915" y="0"/>
                    <a:pt x="1312879" y="281923"/>
                    <a:pt x="1312879" y="629817"/>
                  </a:cubicBezTo>
                  <a:lnTo>
                    <a:pt x="1288620" y="629817"/>
                  </a:lnTo>
                  <a:lnTo>
                    <a:pt x="1312879" y="629817"/>
                  </a:lnTo>
                  <a:cubicBezTo>
                    <a:pt x="1312879" y="977596"/>
                    <a:pt x="1019036" y="1259643"/>
                    <a:pt x="656437" y="1259643"/>
                  </a:cubicBezTo>
                  <a:lnTo>
                    <a:pt x="656437" y="1236364"/>
                  </a:lnTo>
                  <a:lnTo>
                    <a:pt x="656437" y="1259643"/>
                  </a:lnTo>
                  <a:cubicBezTo>
                    <a:pt x="293838" y="1259518"/>
                    <a:pt x="0" y="977596"/>
                    <a:pt x="0" y="629817"/>
                  </a:cubicBezTo>
                  <a:lnTo>
                    <a:pt x="24254" y="629817"/>
                  </a:lnTo>
                  <a:lnTo>
                    <a:pt x="48508" y="629817"/>
                  </a:lnTo>
                  <a:lnTo>
                    <a:pt x="24254" y="629817"/>
                  </a:lnTo>
                  <a:lnTo>
                    <a:pt x="0" y="629817"/>
                  </a:lnTo>
                  <a:moveTo>
                    <a:pt x="48508" y="629817"/>
                  </a:moveTo>
                  <a:cubicBezTo>
                    <a:pt x="48508" y="642616"/>
                    <a:pt x="37594" y="653088"/>
                    <a:pt x="24254" y="653088"/>
                  </a:cubicBezTo>
                  <a:cubicBezTo>
                    <a:pt x="10914" y="653088"/>
                    <a:pt x="0" y="642616"/>
                    <a:pt x="0" y="629817"/>
                  </a:cubicBezTo>
                  <a:cubicBezTo>
                    <a:pt x="0" y="617019"/>
                    <a:pt x="10914" y="606547"/>
                    <a:pt x="24254" y="606547"/>
                  </a:cubicBezTo>
                  <a:cubicBezTo>
                    <a:pt x="37594" y="606547"/>
                    <a:pt x="48508" y="617019"/>
                    <a:pt x="48508" y="629817"/>
                  </a:cubicBezTo>
                  <a:cubicBezTo>
                    <a:pt x="48508" y="951882"/>
                    <a:pt x="320639" y="1213094"/>
                    <a:pt x="656437" y="1213094"/>
                  </a:cubicBezTo>
                  <a:cubicBezTo>
                    <a:pt x="992235" y="1213094"/>
                    <a:pt x="1264366" y="951998"/>
                    <a:pt x="1264366" y="629817"/>
                  </a:cubicBezTo>
                  <a:cubicBezTo>
                    <a:pt x="1264366" y="307637"/>
                    <a:pt x="992114" y="46541"/>
                    <a:pt x="656437" y="46541"/>
                  </a:cubicBezTo>
                  <a:lnTo>
                    <a:pt x="656437" y="23271"/>
                  </a:lnTo>
                  <a:lnTo>
                    <a:pt x="656437" y="46541"/>
                  </a:lnTo>
                  <a:cubicBezTo>
                    <a:pt x="320639" y="46541"/>
                    <a:pt x="48508" y="307637"/>
                    <a:pt x="48508" y="629817"/>
                  </a:cubicBezTo>
                  <a:close/>
                </a:path>
              </a:pathLst>
            </a:custGeom>
            <a:solidFill>
              <a:srgbClr val="FFFFFF"/>
            </a:solidFill>
          </p:spPr>
          <p:txBody>
            <a:bodyPr/>
            <a:lstStyle/>
            <a:p>
              <a:endParaRPr lang="en-IN"/>
            </a:p>
          </p:txBody>
        </p:sp>
        <p:sp>
          <p:nvSpPr>
            <p:cNvPr id="19" name="TextBox 19"/>
            <p:cNvSpPr txBox="1"/>
            <p:nvPr/>
          </p:nvSpPr>
          <p:spPr>
            <a:xfrm>
              <a:off x="0" y="-19050"/>
              <a:ext cx="1312777" cy="1278591"/>
            </a:xfrm>
            <a:prstGeom prst="rect">
              <a:avLst/>
            </a:prstGeom>
          </p:spPr>
          <p:txBody>
            <a:bodyPr lIns="50800" tIns="50800" rIns="50800" bIns="50800" rtlCol="0" anchor="ctr"/>
            <a:lstStyle/>
            <a:p>
              <a:pPr algn="ctr">
                <a:lnSpc>
                  <a:spcPts val="4800"/>
                </a:lnSpc>
              </a:pPr>
              <a:r>
                <a:rPr lang="en-US" sz="4000">
                  <a:solidFill>
                    <a:srgbClr val="000000"/>
                  </a:solidFill>
                  <a:latin typeface="Arimo"/>
                  <a:ea typeface="Arimo"/>
                  <a:cs typeface="Arimo"/>
                  <a:sym typeface="Arimo"/>
                </a:rPr>
                <a:t>1</a:t>
              </a:r>
            </a:p>
          </p:txBody>
        </p:sp>
      </p:grpSp>
      <p:grpSp>
        <p:nvGrpSpPr>
          <p:cNvPr id="20" name="Group 20"/>
          <p:cNvGrpSpPr/>
          <p:nvPr/>
        </p:nvGrpSpPr>
        <p:grpSpPr>
          <a:xfrm>
            <a:off x="7812350" y="6217264"/>
            <a:ext cx="1031100" cy="1031100"/>
            <a:chOff x="0" y="0"/>
            <a:chExt cx="1374800" cy="1374800"/>
          </a:xfrm>
        </p:grpSpPr>
        <p:sp>
          <p:nvSpPr>
            <p:cNvPr id="21" name="Freeform 21"/>
            <p:cNvSpPr/>
            <p:nvPr/>
          </p:nvSpPr>
          <p:spPr>
            <a:xfrm>
              <a:off x="25400" y="25400"/>
              <a:ext cx="1324102" cy="1324102"/>
            </a:xfrm>
            <a:custGeom>
              <a:avLst/>
              <a:gdLst/>
              <a:ahLst/>
              <a:cxnLst/>
              <a:rect l="l" t="t" r="r" b="b"/>
              <a:pathLst>
                <a:path w="1324102" h="1324102">
                  <a:moveTo>
                    <a:pt x="0" y="662051"/>
                  </a:moveTo>
                  <a:cubicBezTo>
                    <a:pt x="0" y="296418"/>
                    <a:pt x="296418" y="0"/>
                    <a:pt x="662051" y="0"/>
                  </a:cubicBezTo>
                  <a:cubicBezTo>
                    <a:pt x="1027684" y="0"/>
                    <a:pt x="1324102" y="296418"/>
                    <a:pt x="1324102" y="662051"/>
                  </a:cubicBezTo>
                  <a:cubicBezTo>
                    <a:pt x="1324102" y="1027684"/>
                    <a:pt x="1027684" y="1324102"/>
                    <a:pt x="662051" y="1324102"/>
                  </a:cubicBezTo>
                  <a:cubicBezTo>
                    <a:pt x="296418" y="1324102"/>
                    <a:pt x="0" y="1027557"/>
                    <a:pt x="0" y="662051"/>
                  </a:cubicBezTo>
                  <a:close/>
                </a:path>
              </a:pathLst>
            </a:custGeom>
            <a:solidFill>
              <a:srgbClr val="9BB2C7"/>
            </a:solidFill>
          </p:spPr>
          <p:txBody>
            <a:bodyPr/>
            <a:lstStyle/>
            <a:p>
              <a:endParaRPr lang="en-IN"/>
            </a:p>
          </p:txBody>
        </p:sp>
        <p:sp>
          <p:nvSpPr>
            <p:cNvPr id="22" name="Freeform 22"/>
            <p:cNvSpPr/>
            <p:nvPr/>
          </p:nvSpPr>
          <p:spPr>
            <a:xfrm>
              <a:off x="0" y="0"/>
              <a:ext cx="1374902" cy="1374902"/>
            </a:xfrm>
            <a:custGeom>
              <a:avLst/>
              <a:gdLst/>
              <a:ahLst/>
              <a:cxnLst/>
              <a:rect l="l" t="t" r="r" b="b"/>
              <a:pathLst>
                <a:path w="1374902" h="1374902">
                  <a:moveTo>
                    <a:pt x="0" y="687451"/>
                  </a:moveTo>
                  <a:cubicBezTo>
                    <a:pt x="0" y="307721"/>
                    <a:pt x="307721" y="0"/>
                    <a:pt x="687451" y="0"/>
                  </a:cubicBezTo>
                  <a:lnTo>
                    <a:pt x="687451" y="25400"/>
                  </a:lnTo>
                  <a:lnTo>
                    <a:pt x="687451" y="0"/>
                  </a:lnTo>
                  <a:cubicBezTo>
                    <a:pt x="1067054" y="0"/>
                    <a:pt x="1374902" y="307721"/>
                    <a:pt x="1374902" y="687451"/>
                  </a:cubicBezTo>
                  <a:lnTo>
                    <a:pt x="1349502" y="687451"/>
                  </a:lnTo>
                  <a:lnTo>
                    <a:pt x="1374902" y="687451"/>
                  </a:lnTo>
                  <a:cubicBezTo>
                    <a:pt x="1374902" y="1067054"/>
                    <a:pt x="1067181" y="1374902"/>
                    <a:pt x="687451" y="1374902"/>
                  </a:cubicBezTo>
                  <a:lnTo>
                    <a:pt x="687451" y="1349502"/>
                  </a:lnTo>
                  <a:lnTo>
                    <a:pt x="687451" y="1374902"/>
                  </a:lnTo>
                  <a:cubicBezTo>
                    <a:pt x="307721" y="1374775"/>
                    <a:pt x="0" y="1067054"/>
                    <a:pt x="0" y="687451"/>
                  </a:cubicBezTo>
                  <a:lnTo>
                    <a:pt x="25400" y="687451"/>
                  </a:lnTo>
                  <a:lnTo>
                    <a:pt x="50800" y="687451"/>
                  </a:lnTo>
                  <a:lnTo>
                    <a:pt x="25400" y="687451"/>
                  </a:lnTo>
                  <a:lnTo>
                    <a:pt x="0" y="687451"/>
                  </a:lnTo>
                  <a:moveTo>
                    <a:pt x="50800" y="687451"/>
                  </a:moveTo>
                  <a:cubicBezTo>
                    <a:pt x="50800" y="701421"/>
                    <a:pt x="39370" y="712851"/>
                    <a:pt x="25400" y="712851"/>
                  </a:cubicBezTo>
                  <a:cubicBezTo>
                    <a:pt x="11430" y="712851"/>
                    <a:pt x="0" y="701421"/>
                    <a:pt x="0" y="687451"/>
                  </a:cubicBezTo>
                  <a:cubicBezTo>
                    <a:pt x="0" y="673481"/>
                    <a:pt x="11430" y="662051"/>
                    <a:pt x="25400" y="662051"/>
                  </a:cubicBezTo>
                  <a:cubicBezTo>
                    <a:pt x="39370" y="662051"/>
                    <a:pt x="50800" y="673481"/>
                    <a:pt x="50800" y="687451"/>
                  </a:cubicBezTo>
                  <a:cubicBezTo>
                    <a:pt x="50800" y="1038987"/>
                    <a:pt x="335788" y="1324102"/>
                    <a:pt x="687451" y="1324102"/>
                  </a:cubicBezTo>
                  <a:cubicBezTo>
                    <a:pt x="1039114" y="1324102"/>
                    <a:pt x="1324102" y="1039114"/>
                    <a:pt x="1324102" y="687451"/>
                  </a:cubicBezTo>
                  <a:cubicBezTo>
                    <a:pt x="1324102" y="335788"/>
                    <a:pt x="1038987" y="50800"/>
                    <a:pt x="687451" y="50800"/>
                  </a:cubicBezTo>
                  <a:lnTo>
                    <a:pt x="687451" y="25400"/>
                  </a:lnTo>
                  <a:lnTo>
                    <a:pt x="687451" y="50800"/>
                  </a:lnTo>
                  <a:cubicBezTo>
                    <a:pt x="335788" y="50800"/>
                    <a:pt x="50800" y="335788"/>
                    <a:pt x="50800" y="687451"/>
                  </a:cubicBezTo>
                  <a:close/>
                </a:path>
              </a:pathLst>
            </a:custGeom>
            <a:solidFill>
              <a:srgbClr val="FFFFFF"/>
            </a:solidFill>
          </p:spPr>
          <p:txBody>
            <a:bodyPr/>
            <a:lstStyle/>
            <a:p>
              <a:endParaRPr lang="en-IN"/>
            </a:p>
          </p:txBody>
        </p:sp>
        <p:sp>
          <p:nvSpPr>
            <p:cNvPr id="23" name="TextBox 23"/>
            <p:cNvSpPr txBox="1"/>
            <p:nvPr/>
          </p:nvSpPr>
          <p:spPr>
            <a:xfrm>
              <a:off x="0" y="-19050"/>
              <a:ext cx="1374800" cy="1393850"/>
            </a:xfrm>
            <a:prstGeom prst="rect">
              <a:avLst/>
            </a:prstGeom>
          </p:spPr>
          <p:txBody>
            <a:bodyPr lIns="50800" tIns="50800" rIns="50800" bIns="50800" rtlCol="0" anchor="ctr"/>
            <a:lstStyle/>
            <a:p>
              <a:pPr algn="ctr">
                <a:lnSpc>
                  <a:spcPts val="4800"/>
                </a:lnSpc>
              </a:pPr>
              <a:r>
                <a:rPr lang="en-US" sz="4000">
                  <a:solidFill>
                    <a:srgbClr val="000000"/>
                  </a:solidFill>
                  <a:latin typeface="Arimo"/>
                  <a:ea typeface="Arimo"/>
                  <a:cs typeface="Arimo"/>
                  <a:sym typeface="Arimo"/>
                </a:rPr>
                <a:t>2</a:t>
              </a:r>
            </a:p>
          </p:txBody>
        </p:sp>
      </p:grpSp>
      <p:grpSp>
        <p:nvGrpSpPr>
          <p:cNvPr id="24" name="Group 24"/>
          <p:cNvGrpSpPr/>
          <p:nvPr/>
        </p:nvGrpSpPr>
        <p:grpSpPr>
          <a:xfrm>
            <a:off x="7557770" y="4667855"/>
            <a:ext cx="1031100" cy="1031100"/>
            <a:chOff x="0" y="0"/>
            <a:chExt cx="1374800" cy="1374800"/>
          </a:xfrm>
        </p:grpSpPr>
        <p:sp>
          <p:nvSpPr>
            <p:cNvPr id="25" name="Freeform 25"/>
            <p:cNvSpPr/>
            <p:nvPr/>
          </p:nvSpPr>
          <p:spPr>
            <a:xfrm>
              <a:off x="25400" y="25400"/>
              <a:ext cx="1324102" cy="1324102"/>
            </a:xfrm>
            <a:custGeom>
              <a:avLst/>
              <a:gdLst/>
              <a:ahLst/>
              <a:cxnLst/>
              <a:rect l="l" t="t" r="r" b="b"/>
              <a:pathLst>
                <a:path w="1324102" h="1324102">
                  <a:moveTo>
                    <a:pt x="0" y="662051"/>
                  </a:moveTo>
                  <a:cubicBezTo>
                    <a:pt x="0" y="296418"/>
                    <a:pt x="296418" y="0"/>
                    <a:pt x="662051" y="0"/>
                  </a:cubicBezTo>
                  <a:cubicBezTo>
                    <a:pt x="1027684" y="0"/>
                    <a:pt x="1324102" y="296418"/>
                    <a:pt x="1324102" y="662051"/>
                  </a:cubicBezTo>
                  <a:cubicBezTo>
                    <a:pt x="1324102" y="1027684"/>
                    <a:pt x="1027684" y="1324102"/>
                    <a:pt x="662051" y="1324102"/>
                  </a:cubicBezTo>
                  <a:cubicBezTo>
                    <a:pt x="296418" y="1324102"/>
                    <a:pt x="0" y="1027557"/>
                    <a:pt x="0" y="662051"/>
                  </a:cubicBezTo>
                  <a:close/>
                </a:path>
              </a:pathLst>
            </a:custGeom>
            <a:solidFill>
              <a:srgbClr val="728BA0"/>
            </a:solidFill>
          </p:spPr>
          <p:txBody>
            <a:bodyPr/>
            <a:lstStyle/>
            <a:p>
              <a:endParaRPr lang="en-IN"/>
            </a:p>
          </p:txBody>
        </p:sp>
        <p:sp>
          <p:nvSpPr>
            <p:cNvPr id="26" name="Freeform 26"/>
            <p:cNvSpPr/>
            <p:nvPr/>
          </p:nvSpPr>
          <p:spPr>
            <a:xfrm>
              <a:off x="0" y="0"/>
              <a:ext cx="1374902" cy="1374902"/>
            </a:xfrm>
            <a:custGeom>
              <a:avLst/>
              <a:gdLst/>
              <a:ahLst/>
              <a:cxnLst/>
              <a:rect l="l" t="t" r="r" b="b"/>
              <a:pathLst>
                <a:path w="1374902" h="1374902">
                  <a:moveTo>
                    <a:pt x="0" y="687451"/>
                  </a:moveTo>
                  <a:cubicBezTo>
                    <a:pt x="0" y="307721"/>
                    <a:pt x="307721" y="0"/>
                    <a:pt x="687451" y="0"/>
                  </a:cubicBezTo>
                  <a:lnTo>
                    <a:pt x="687451" y="25400"/>
                  </a:lnTo>
                  <a:lnTo>
                    <a:pt x="687451" y="0"/>
                  </a:lnTo>
                  <a:cubicBezTo>
                    <a:pt x="1067054" y="0"/>
                    <a:pt x="1374902" y="307721"/>
                    <a:pt x="1374902" y="687451"/>
                  </a:cubicBezTo>
                  <a:lnTo>
                    <a:pt x="1349502" y="687451"/>
                  </a:lnTo>
                  <a:lnTo>
                    <a:pt x="1374902" y="687451"/>
                  </a:lnTo>
                  <a:cubicBezTo>
                    <a:pt x="1374902" y="1067054"/>
                    <a:pt x="1067181" y="1374902"/>
                    <a:pt x="687451" y="1374902"/>
                  </a:cubicBezTo>
                  <a:lnTo>
                    <a:pt x="687451" y="1349502"/>
                  </a:lnTo>
                  <a:lnTo>
                    <a:pt x="687451" y="1374902"/>
                  </a:lnTo>
                  <a:cubicBezTo>
                    <a:pt x="307721" y="1374775"/>
                    <a:pt x="0" y="1067054"/>
                    <a:pt x="0" y="687451"/>
                  </a:cubicBezTo>
                  <a:lnTo>
                    <a:pt x="25400" y="687451"/>
                  </a:lnTo>
                  <a:lnTo>
                    <a:pt x="50800" y="687451"/>
                  </a:lnTo>
                  <a:lnTo>
                    <a:pt x="25400" y="687451"/>
                  </a:lnTo>
                  <a:lnTo>
                    <a:pt x="0" y="687451"/>
                  </a:lnTo>
                  <a:moveTo>
                    <a:pt x="50800" y="687451"/>
                  </a:moveTo>
                  <a:cubicBezTo>
                    <a:pt x="50800" y="701421"/>
                    <a:pt x="39370" y="712851"/>
                    <a:pt x="25400" y="712851"/>
                  </a:cubicBezTo>
                  <a:cubicBezTo>
                    <a:pt x="11430" y="712851"/>
                    <a:pt x="0" y="701421"/>
                    <a:pt x="0" y="687451"/>
                  </a:cubicBezTo>
                  <a:cubicBezTo>
                    <a:pt x="0" y="673481"/>
                    <a:pt x="11430" y="662051"/>
                    <a:pt x="25400" y="662051"/>
                  </a:cubicBezTo>
                  <a:cubicBezTo>
                    <a:pt x="39370" y="662051"/>
                    <a:pt x="50800" y="673481"/>
                    <a:pt x="50800" y="687451"/>
                  </a:cubicBezTo>
                  <a:cubicBezTo>
                    <a:pt x="50800" y="1038987"/>
                    <a:pt x="335788" y="1324102"/>
                    <a:pt x="687451" y="1324102"/>
                  </a:cubicBezTo>
                  <a:cubicBezTo>
                    <a:pt x="1039114" y="1324102"/>
                    <a:pt x="1324102" y="1039114"/>
                    <a:pt x="1324102" y="687451"/>
                  </a:cubicBezTo>
                  <a:cubicBezTo>
                    <a:pt x="1324102" y="335788"/>
                    <a:pt x="1038987" y="50800"/>
                    <a:pt x="687451" y="50800"/>
                  </a:cubicBezTo>
                  <a:lnTo>
                    <a:pt x="687451" y="25400"/>
                  </a:lnTo>
                  <a:lnTo>
                    <a:pt x="687451" y="50800"/>
                  </a:lnTo>
                  <a:cubicBezTo>
                    <a:pt x="335788" y="50800"/>
                    <a:pt x="50800" y="335788"/>
                    <a:pt x="50800" y="687451"/>
                  </a:cubicBezTo>
                  <a:close/>
                </a:path>
              </a:pathLst>
            </a:custGeom>
            <a:solidFill>
              <a:srgbClr val="FFFFFF"/>
            </a:solidFill>
          </p:spPr>
          <p:txBody>
            <a:bodyPr/>
            <a:lstStyle/>
            <a:p>
              <a:endParaRPr lang="en-IN"/>
            </a:p>
          </p:txBody>
        </p:sp>
        <p:sp>
          <p:nvSpPr>
            <p:cNvPr id="27" name="TextBox 27"/>
            <p:cNvSpPr txBox="1"/>
            <p:nvPr/>
          </p:nvSpPr>
          <p:spPr>
            <a:xfrm>
              <a:off x="0" y="-19050"/>
              <a:ext cx="1374800" cy="1393850"/>
            </a:xfrm>
            <a:prstGeom prst="rect">
              <a:avLst/>
            </a:prstGeom>
          </p:spPr>
          <p:txBody>
            <a:bodyPr lIns="50800" tIns="50800" rIns="50800" bIns="50800" rtlCol="0" anchor="ctr"/>
            <a:lstStyle/>
            <a:p>
              <a:pPr algn="ctr">
                <a:lnSpc>
                  <a:spcPts val="4800"/>
                </a:lnSpc>
              </a:pPr>
              <a:r>
                <a:rPr lang="en-US" sz="4000">
                  <a:solidFill>
                    <a:srgbClr val="000000"/>
                  </a:solidFill>
                  <a:latin typeface="Arimo"/>
                  <a:ea typeface="Arimo"/>
                  <a:cs typeface="Arimo"/>
                  <a:sym typeface="Arimo"/>
                </a:rPr>
                <a:t>3</a:t>
              </a:r>
            </a:p>
          </p:txBody>
        </p:sp>
      </p:grpSp>
      <p:grpSp>
        <p:nvGrpSpPr>
          <p:cNvPr id="28" name="Group 28"/>
          <p:cNvGrpSpPr/>
          <p:nvPr/>
        </p:nvGrpSpPr>
        <p:grpSpPr>
          <a:xfrm>
            <a:off x="5999469" y="4535678"/>
            <a:ext cx="1031100" cy="1031100"/>
            <a:chOff x="0" y="0"/>
            <a:chExt cx="1374800" cy="1374800"/>
          </a:xfrm>
        </p:grpSpPr>
        <p:sp>
          <p:nvSpPr>
            <p:cNvPr id="29" name="Freeform 29"/>
            <p:cNvSpPr/>
            <p:nvPr/>
          </p:nvSpPr>
          <p:spPr>
            <a:xfrm>
              <a:off x="25400" y="25400"/>
              <a:ext cx="1324102" cy="1324102"/>
            </a:xfrm>
            <a:custGeom>
              <a:avLst/>
              <a:gdLst/>
              <a:ahLst/>
              <a:cxnLst/>
              <a:rect l="l" t="t" r="r" b="b"/>
              <a:pathLst>
                <a:path w="1324102" h="1324102">
                  <a:moveTo>
                    <a:pt x="0" y="662051"/>
                  </a:moveTo>
                  <a:cubicBezTo>
                    <a:pt x="0" y="296418"/>
                    <a:pt x="296418" y="0"/>
                    <a:pt x="662051" y="0"/>
                  </a:cubicBezTo>
                  <a:cubicBezTo>
                    <a:pt x="1027684" y="0"/>
                    <a:pt x="1324102" y="296418"/>
                    <a:pt x="1324102" y="662051"/>
                  </a:cubicBezTo>
                  <a:cubicBezTo>
                    <a:pt x="1324102" y="1027684"/>
                    <a:pt x="1027684" y="1324102"/>
                    <a:pt x="662051" y="1324102"/>
                  </a:cubicBezTo>
                  <a:cubicBezTo>
                    <a:pt x="296418" y="1324102"/>
                    <a:pt x="0" y="1027557"/>
                    <a:pt x="0" y="662051"/>
                  </a:cubicBezTo>
                  <a:close/>
                </a:path>
              </a:pathLst>
            </a:custGeom>
            <a:solidFill>
              <a:srgbClr val="425C78"/>
            </a:solidFill>
          </p:spPr>
          <p:txBody>
            <a:bodyPr/>
            <a:lstStyle/>
            <a:p>
              <a:endParaRPr lang="en-IN"/>
            </a:p>
          </p:txBody>
        </p:sp>
        <p:sp>
          <p:nvSpPr>
            <p:cNvPr id="30" name="Freeform 30"/>
            <p:cNvSpPr/>
            <p:nvPr/>
          </p:nvSpPr>
          <p:spPr>
            <a:xfrm>
              <a:off x="0" y="0"/>
              <a:ext cx="1374902" cy="1374902"/>
            </a:xfrm>
            <a:custGeom>
              <a:avLst/>
              <a:gdLst/>
              <a:ahLst/>
              <a:cxnLst/>
              <a:rect l="l" t="t" r="r" b="b"/>
              <a:pathLst>
                <a:path w="1374902" h="1374902">
                  <a:moveTo>
                    <a:pt x="0" y="687451"/>
                  </a:moveTo>
                  <a:cubicBezTo>
                    <a:pt x="0" y="307721"/>
                    <a:pt x="307721" y="0"/>
                    <a:pt x="687451" y="0"/>
                  </a:cubicBezTo>
                  <a:lnTo>
                    <a:pt x="687451" y="25400"/>
                  </a:lnTo>
                  <a:lnTo>
                    <a:pt x="687451" y="0"/>
                  </a:lnTo>
                  <a:cubicBezTo>
                    <a:pt x="1067054" y="0"/>
                    <a:pt x="1374902" y="307721"/>
                    <a:pt x="1374902" y="687451"/>
                  </a:cubicBezTo>
                  <a:lnTo>
                    <a:pt x="1349502" y="687451"/>
                  </a:lnTo>
                  <a:lnTo>
                    <a:pt x="1374902" y="687451"/>
                  </a:lnTo>
                  <a:cubicBezTo>
                    <a:pt x="1374902" y="1067054"/>
                    <a:pt x="1067181" y="1374902"/>
                    <a:pt x="687451" y="1374902"/>
                  </a:cubicBezTo>
                  <a:lnTo>
                    <a:pt x="687451" y="1349502"/>
                  </a:lnTo>
                  <a:lnTo>
                    <a:pt x="687451" y="1374902"/>
                  </a:lnTo>
                  <a:cubicBezTo>
                    <a:pt x="307721" y="1374775"/>
                    <a:pt x="0" y="1067054"/>
                    <a:pt x="0" y="687451"/>
                  </a:cubicBezTo>
                  <a:lnTo>
                    <a:pt x="25400" y="687451"/>
                  </a:lnTo>
                  <a:lnTo>
                    <a:pt x="50800" y="687451"/>
                  </a:lnTo>
                  <a:lnTo>
                    <a:pt x="25400" y="687451"/>
                  </a:lnTo>
                  <a:lnTo>
                    <a:pt x="0" y="687451"/>
                  </a:lnTo>
                  <a:moveTo>
                    <a:pt x="50800" y="687451"/>
                  </a:moveTo>
                  <a:cubicBezTo>
                    <a:pt x="50800" y="701421"/>
                    <a:pt x="39370" y="712851"/>
                    <a:pt x="25400" y="712851"/>
                  </a:cubicBezTo>
                  <a:cubicBezTo>
                    <a:pt x="11430" y="712851"/>
                    <a:pt x="0" y="701421"/>
                    <a:pt x="0" y="687451"/>
                  </a:cubicBezTo>
                  <a:cubicBezTo>
                    <a:pt x="0" y="673481"/>
                    <a:pt x="11430" y="662051"/>
                    <a:pt x="25400" y="662051"/>
                  </a:cubicBezTo>
                  <a:cubicBezTo>
                    <a:pt x="39370" y="662051"/>
                    <a:pt x="50800" y="673481"/>
                    <a:pt x="50800" y="687451"/>
                  </a:cubicBezTo>
                  <a:cubicBezTo>
                    <a:pt x="50800" y="1038987"/>
                    <a:pt x="335788" y="1324102"/>
                    <a:pt x="687451" y="1324102"/>
                  </a:cubicBezTo>
                  <a:cubicBezTo>
                    <a:pt x="1039114" y="1324102"/>
                    <a:pt x="1324102" y="1039114"/>
                    <a:pt x="1324102" y="687451"/>
                  </a:cubicBezTo>
                  <a:cubicBezTo>
                    <a:pt x="1324102" y="335788"/>
                    <a:pt x="1038987" y="50800"/>
                    <a:pt x="687451" y="50800"/>
                  </a:cubicBezTo>
                  <a:lnTo>
                    <a:pt x="687451" y="25400"/>
                  </a:lnTo>
                  <a:lnTo>
                    <a:pt x="687451" y="50800"/>
                  </a:lnTo>
                  <a:cubicBezTo>
                    <a:pt x="335788" y="50800"/>
                    <a:pt x="50800" y="335788"/>
                    <a:pt x="50800" y="687451"/>
                  </a:cubicBezTo>
                  <a:close/>
                </a:path>
              </a:pathLst>
            </a:custGeom>
            <a:solidFill>
              <a:srgbClr val="FFFFFF"/>
            </a:solidFill>
          </p:spPr>
          <p:txBody>
            <a:bodyPr/>
            <a:lstStyle/>
            <a:p>
              <a:endParaRPr lang="en-IN"/>
            </a:p>
          </p:txBody>
        </p:sp>
        <p:sp>
          <p:nvSpPr>
            <p:cNvPr id="31" name="TextBox 31"/>
            <p:cNvSpPr txBox="1"/>
            <p:nvPr/>
          </p:nvSpPr>
          <p:spPr>
            <a:xfrm>
              <a:off x="0" y="-19050"/>
              <a:ext cx="1374800" cy="1393850"/>
            </a:xfrm>
            <a:prstGeom prst="rect">
              <a:avLst/>
            </a:prstGeom>
          </p:spPr>
          <p:txBody>
            <a:bodyPr lIns="50800" tIns="50800" rIns="50800" bIns="50800" rtlCol="0" anchor="ctr"/>
            <a:lstStyle/>
            <a:p>
              <a:pPr algn="ctr">
                <a:lnSpc>
                  <a:spcPts val="4800"/>
                </a:lnSpc>
              </a:pPr>
              <a:r>
                <a:rPr lang="en-US" sz="4000">
                  <a:solidFill>
                    <a:srgbClr val="000000"/>
                  </a:solidFill>
                  <a:latin typeface="Arimo"/>
                  <a:ea typeface="Arimo"/>
                  <a:cs typeface="Arimo"/>
                  <a:sym typeface="Arimo"/>
                </a:rPr>
                <a:t>4</a:t>
              </a:r>
            </a:p>
          </p:txBody>
        </p:sp>
      </p:grpSp>
      <p:grpSp>
        <p:nvGrpSpPr>
          <p:cNvPr id="32" name="Group 32"/>
          <p:cNvGrpSpPr/>
          <p:nvPr/>
        </p:nvGrpSpPr>
        <p:grpSpPr>
          <a:xfrm>
            <a:off x="5999469" y="2791658"/>
            <a:ext cx="1031100" cy="1031100"/>
            <a:chOff x="0" y="0"/>
            <a:chExt cx="1374800" cy="1374800"/>
          </a:xfrm>
        </p:grpSpPr>
        <p:sp>
          <p:nvSpPr>
            <p:cNvPr id="33" name="Freeform 33"/>
            <p:cNvSpPr/>
            <p:nvPr/>
          </p:nvSpPr>
          <p:spPr>
            <a:xfrm>
              <a:off x="25400" y="25400"/>
              <a:ext cx="1324102" cy="1324102"/>
            </a:xfrm>
            <a:custGeom>
              <a:avLst/>
              <a:gdLst/>
              <a:ahLst/>
              <a:cxnLst/>
              <a:rect l="l" t="t" r="r" b="b"/>
              <a:pathLst>
                <a:path w="1324102" h="1324102">
                  <a:moveTo>
                    <a:pt x="0" y="662051"/>
                  </a:moveTo>
                  <a:cubicBezTo>
                    <a:pt x="0" y="296418"/>
                    <a:pt x="296418" y="0"/>
                    <a:pt x="662051" y="0"/>
                  </a:cubicBezTo>
                  <a:cubicBezTo>
                    <a:pt x="1027684" y="0"/>
                    <a:pt x="1324102" y="296418"/>
                    <a:pt x="1324102" y="662051"/>
                  </a:cubicBezTo>
                  <a:cubicBezTo>
                    <a:pt x="1324102" y="1027684"/>
                    <a:pt x="1027684" y="1324102"/>
                    <a:pt x="662051" y="1324102"/>
                  </a:cubicBezTo>
                  <a:cubicBezTo>
                    <a:pt x="296418" y="1324102"/>
                    <a:pt x="0" y="1027557"/>
                    <a:pt x="0" y="662051"/>
                  </a:cubicBezTo>
                  <a:close/>
                </a:path>
              </a:pathLst>
            </a:custGeom>
            <a:solidFill>
              <a:srgbClr val="20385C"/>
            </a:solidFill>
          </p:spPr>
          <p:txBody>
            <a:bodyPr/>
            <a:lstStyle/>
            <a:p>
              <a:endParaRPr lang="en-IN"/>
            </a:p>
          </p:txBody>
        </p:sp>
        <p:sp>
          <p:nvSpPr>
            <p:cNvPr id="34" name="Freeform 34"/>
            <p:cNvSpPr/>
            <p:nvPr/>
          </p:nvSpPr>
          <p:spPr>
            <a:xfrm>
              <a:off x="0" y="0"/>
              <a:ext cx="1374902" cy="1374902"/>
            </a:xfrm>
            <a:custGeom>
              <a:avLst/>
              <a:gdLst/>
              <a:ahLst/>
              <a:cxnLst/>
              <a:rect l="l" t="t" r="r" b="b"/>
              <a:pathLst>
                <a:path w="1374902" h="1374902">
                  <a:moveTo>
                    <a:pt x="0" y="687451"/>
                  </a:moveTo>
                  <a:cubicBezTo>
                    <a:pt x="0" y="307721"/>
                    <a:pt x="307721" y="0"/>
                    <a:pt x="687451" y="0"/>
                  </a:cubicBezTo>
                  <a:lnTo>
                    <a:pt x="687451" y="25400"/>
                  </a:lnTo>
                  <a:lnTo>
                    <a:pt x="687451" y="0"/>
                  </a:lnTo>
                  <a:cubicBezTo>
                    <a:pt x="1067054" y="0"/>
                    <a:pt x="1374902" y="307721"/>
                    <a:pt x="1374902" y="687451"/>
                  </a:cubicBezTo>
                  <a:lnTo>
                    <a:pt x="1349502" y="687451"/>
                  </a:lnTo>
                  <a:lnTo>
                    <a:pt x="1374902" y="687451"/>
                  </a:lnTo>
                  <a:cubicBezTo>
                    <a:pt x="1374902" y="1067054"/>
                    <a:pt x="1067181" y="1374902"/>
                    <a:pt x="687451" y="1374902"/>
                  </a:cubicBezTo>
                  <a:lnTo>
                    <a:pt x="687451" y="1349502"/>
                  </a:lnTo>
                  <a:lnTo>
                    <a:pt x="687451" y="1374902"/>
                  </a:lnTo>
                  <a:cubicBezTo>
                    <a:pt x="307721" y="1374775"/>
                    <a:pt x="0" y="1067054"/>
                    <a:pt x="0" y="687451"/>
                  </a:cubicBezTo>
                  <a:lnTo>
                    <a:pt x="25400" y="687451"/>
                  </a:lnTo>
                  <a:lnTo>
                    <a:pt x="50800" y="687451"/>
                  </a:lnTo>
                  <a:lnTo>
                    <a:pt x="25400" y="687451"/>
                  </a:lnTo>
                  <a:lnTo>
                    <a:pt x="0" y="687451"/>
                  </a:lnTo>
                  <a:moveTo>
                    <a:pt x="50800" y="687451"/>
                  </a:moveTo>
                  <a:cubicBezTo>
                    <a:pt x="50800" y="701421"/>
                    <a:pt x="39370" y="712851"/>
                    <a:pt x="25400" y="712851"/>
                  </a:cubicBezTo>
                  <a:cubicBezTo>
                    <a:pt x="11430" y="712851"/>
                    <a:pt x="0" y="701421"/>
                    <a:pt x="0" y="687451"/>
                  </a:cubicBezTo>
                  <a:cubicBezTo>
                    <a:pt x="0" y="673481"/>
                    <a:pt x="11430" y="662051"/>
                    <a:pt x="25400" y="662051"/>
                  </a:cubicBezTo>
                  <a:cubicBezTo>
                    <a:pt x="39370" y="662051"/>
                    <a:pt x="50800" y="673481"/>
                    <a:pt x="50800" y="687451"/>
                  </a:cubicBezTo>
                  <a:cubicBezTo>
                    <a:pt x="50800" y="1038987"/>
                    <a:pt x="335788" y="1324102"/>
                    <a:pt x="687451" y="1324102"/>
                  </a:cubicBezTo>
                  <a:cubicBezTo>
                    <a:pt x="1039114" y="1324102"/>
                    <a:pt x="1324102" y="1039114"/>
                    <a:pt x="1324102" y="687451"/>
                  </a:cubicBezTo>
                  <a:cubicBezTo>
                    <a:pt x="1324102" y="335788"/>
                    <a:pt x="1038987" y="50800"/>
                    <a:pt x="687451" y="50800"/>
                  </a:cubicBezTo>
                  <a:lnTo>
                    <a:pt x="687451" y="25400"/>
                  </a:lnTo>
                  <a:lnTo>
                    <a:pt x="687451" y="50800"/>
                  </a:lnTo>
                  <a:cubicBezTo>
                    <a:pt x="335788" y="50800"/>
                    <a:pt x="50800" y="335788"/>
                    <a:pt x="50800" y="687451"/>
                  </a:cubicBezTo>
                  <a:close/>
                </a:path>
              </a:pathLst>
            </a:custGeom>
            <a:solidFill>
              <a:srgbClr val="FFFFFF"/>
            </a:solidFill>
          </p:spPr>
          <p:txBody>
            <a:bodyPr/>
            <a:lstStyle/>
            <a:p>
              <a:endParaRPr lang="en-IN"/>
            </a:p>
          </p:txBody>
        </p:sp>
        <p:sp>
          <p:nvSpPr>
            <p:cNvPr id="35" name="TextBox 35"/>
            <p:cNvSpPr txBox="1"/>
            <p:nvPr/>
          </p:nvSpPr>
          <p:spPr>
            <a:xfrm>
              <a:off x="0" y="-19050"/>
              <a:ext cx="1374800" cy="1393850"/>
            </a:xfrm>
            <a:prstGeom prst="rect">
              <a:avLst/>
            </a:prstGeom>
          </p:spPr>
          <p:txBody>
            <a:bodyPr lIns="50800" tIns="50800" rIns="50800" bIns="50800" rtlCol="0" anchor="ctr"/>
            <a:lstStyle/>
            <a:p>
              <a:pPr algn="ctr">
                <a:lnSpc>
                  <a:spcPts val="4800"/>
                </a:lnSpc>
              </a:pPr>
              <a:r>
                <a:rPr lang="en-US" sz="4000">
                  <a:solidFill>
                    <a:srgbClr val="000000"/>
                  </a:solidFill>
                  <a:latin typeface="Arimo"/>
                  <a:ea typeface="Arimo"/>
                  <a:cs typeface="Arimo"/>
                  <a:sym typeface="Arimo"/>
                </a:rPr>
                <a:t>5</a:t>
              </a:r>
            </a:p>
          </p:txBody>
        </p:sp>
      </p:grpSp>
      <p:sp>
        <p:nvSpPr>
          <p:cNvPr id="36" name="AutoShape 36"/>
          <p:cNvSpPr/>
          <p:nvPr/>
        </p:nvSpPr>
        <p:spPr>
          <a:xfrm>
            <a:off x="10075085" y="7814908"/>
            <a:ext cx="400118" cy="949578"/>
          </a:xfrm>
          <a:prstGeom prst="line">
            <a:avLst/>
          </a:prstGeom>
          <a:ln w="19050" cap="rnd">
            <a:solidFill>
              <a:srgbClr val="C3D5DE"/>
            </a:solidFill>
            <a:prstDash val="solid"/>
            <a:headEnd type="none" w="sm" len="sm"/>
            <a:tailEnd type="none" w="sm" len="sm"/>
          </a:ln>
        </p:spPr>
        <p:txBody>
          <a:bodyPr/>
          <a:lstStyle/>
          <a:p>
            <a:endParaRPr lang="en-IN"/>
          </a:p>
        </p:txBody>
      </p:sp>
      <p:grpSp>
        <p:nvGrpSpPr>
          <p:cNvPr id="37" name="Group 37"/>
          <p:cNvGrpSpPr/>
          <p:nvPr/>
        </p:nvGrpSpPr>
        <p:grpSpPr>
          <a:xfrm>
            <a:off x="10475203" y="8764486"/>
            <a:ext cx="4883657" cy="1160973"/>
            <a:chOff x="0" y="0"/>
            <a:chExt cx="6511543" cy="1547964"/>
          </a:xfrm>
        </p:grpSpPr>
        <p:sp>
          <p:nvSpPr>
            <p:cNvPr id="38" name="Freeform 38"/>
            <p:cNvSpPr/>
            <p:nvPr/>
          </p:nvSpPr>
          <p:spPr>
            <a:xfrm>
              <a:off x="0" y="0"/>
              <a:ext cx="6511544" cy="1547962"/>
            </a:xfrm>
            <a:custGeom>
              <a:avLst/>
              <a:gdLst/>
              <a:ahLst/>
              <a:cxnLst/>
              <a:rect l="l" t="t" r="r" b="b"/>
              <a:pathLst>
                <a:path w="6511544" h="1547962">
                  <a:moveTo>
                    <a:pt x="0" y="0"/>
                  </a:moveTo>
                  <a:lnTo>
                    <a:pt x="5436969" y="0"/>
                  </a:lnTo>
                  <a:lnTo>
                    <a:pt x="6511544" y="773981"/>
                  </a:lnTo>
                  <a:lnTo>
                    <a:pt x="5436969" y="1547962"/>
                  </a:lnTo>
                  <a:lnTo>
                    <a:pt x="0" y="1547962"/>
                  </a:lnTo>
                  <a:close/>
                </a:path>
              </a:pathLst>
            </a:custGeom>
            <a:solidFill>
              <a:srgbClr val="C3D5DE"/>
            </a:solidFill>
          </p:spPr>
          <p:txBody>
            <a:bodyPr/>
            <a:lstStyle/>
            <a:p>
              <a:endParaRPr lang="en-IN"/>
            </a:p>
          </p:txBody>
        </p:sp>
        <p:sp>
          <p:nvSpPr>
            <p:cNvPr id="39" name="TextBox 39"/>
            <p:cNvSpPr txBox="1"/>
            <p:nvPr/>
          </p:nvSpPr>
          <p:spPr>
            <a:xfrm>
              <a:off x="0" y="-9525"/>
              <a:ext cx="6511543" cy="1557489"/>
            </a:xfrm>
            <a:prstGeom prst="rect">
              <a:avLst/>
            </a:prstGeom>
          </p:spPr>
          <p:txBody>
            <a:bodyPr lIns="50800" tIns="50800" rIns="50800" bIns="50800" rtlCol="0" anchor="ctr"/>
            <a:lstStyle/>
            <a:p>
              <a:pPr algn="ctr">
                <a:lnSpc>
                  <a:spcPts val="3000"/>
                </a:lnSpc>
              </a:pPr>
              <a:r>
                <a:rPr lang="en-US" sz="2500">
                  <a:solidFill>
                    <a:srgbClr val="000000"/>
                  </a:solidFill>
                  <a:latin typeface="Alike"/>
                  <a:ea typeface="Alike"/>
                  <a:cs typeface="Alike"/>
                  <a:sym typeface="Alike"/>
                </a:rPr>
                <a:t>Selecting Required data from meta data</a:t>
              </a:r>
            </a:p>
          </p:txBody>
        </p:sp>
      </p:grpSp>
      <p:grpSp>
        <p:nvGrpSpPr>
          <p:cNvPr id="40" name="Group 40"/>
          <p:cNvGrpSpPr/>
          <p:nvPr/>
        </p:nvGrpSpPr>
        <p:grpSpPr>
          <a:xfrm>
            <a:off x="3403185" y="8338362"/>
            <a:ext cx="4864488" cy="1158968"/>
            <a:chOff x="0" y="0"/>
            <a:chExt cx="6485984" cy="1545291"/>
          </a:xfrm>
        </p:grpSpPr>
        <p:sp>
          <p:nvSpPr>
            <p:cNvPr id="41" name="Freeform 41"/>
            <p:cNvSpPr/>
            <p:nvPr/>
          </p:nvSpPr>
          <p:spPr>
            <a:xfrm>
              <a:off x="0" y="0"/>
              <a:ext cx="6485984" cy="1545289"/>
            </a:xfrm>
            <a:custGeom>
              <a:avLst/>
              <a:gdLst/>
              <a:ahLst/>
              <a:cxnLst/>
              <a:rect l="l" t="t" r="r" b="b"/>
              <a:pathLst>
                <a:path w="6485984" h="1545289">
                  <a:moveTo>
                    <a:pt x="0" y="0"/>
                  </a:moveTo>
                  <a:lnTo>
                    <a:pt x="5629699" y="0"/>
                  </a:lnTo>
                  <a:lnTo>
                    <a:pt x="6485984" y="772644"/>
                  </a:lnTo>
                  <a:lnTo>
                    <a:pt x="5629699" y="1545289"/>
                  </a:lnTo>
                  <a:lnTo>
                    <a:pt x="0" y="1545289"/>
                  </a:lnTo>
                  <a:close/>
                </a:path>
              </a:pathLst>
            </a:custGeom>
            <a:solidFill>
              <a:srgbClr val="9BB2C7"/>
            </a:solidFill>
          </p:spPr>
          <p:txBody>
            <a:bodyPr/>
            <a:lstStyle/>
            <a:p>
              <a:endParaRPr lang="en-IN"/>
            </a:p>
          </p:txBody>
        </p:sp>
        <p:sp>
          <p:nvSpPr>
            <p:cNvPr id="42" name="TextBox 42"/>
            <p:cNvSpPr txBox="1"/>
            <p:nvPr/>
          </p:nvSpPr>
          <p:spPr>
            <a:xfrm>
              <a:off x="0" y="-9525"/>
              <a:ext cx="6485984" cy="1554816"/>
            </a:xfrm>
            <a:prstGeom prst="rect">
              <a:avLst/>
            </a:prstGeom>
          </p:spPr>
          <p:txBody>
            <a:bodyPr lIns="50800" tIns="50800" rIns="50800" bIns="50800" rtlCol="0" anchor="ctr"/>
            <a:lstStyle/>
            <a:p>
              <a:pPr marL="0" lvl="0" indent="0" algn="ctr">
                <a:lnSpc>
                  <a:spcPts val="3000"/>
                </a:lnSpc>
                <a:spcBef>
                  <a:spcPct val="0"/>
                </a:spcBef>
              </a:pPr>
              <a:r>
                <a:rPr lang="en-US" sz="2500">
                  <a:solidFill>
                    <a:srgbClr val="000000"/>
                  </a:solidFill>
                  <a:latin typeface="Alike"/>
                  <a:ea typeface="Alike"/>
                  <a:cs typeface="Alike"/>
                  <a:sym typeface="Alike"/>
                </a:rPr>
                <a:t>Dropping Null values in phone data</a:t>
              </a:r>
            </a:p>
          </p:txBody>
        </p:sp>
      </p:grpSp>
      <p:sp>
        <p:nvSpPr>
          <p:cNvPr id="43" name="AutoShape 43"/>
          <p:cNvSpPr/>
          <p:nvPr/>
        </p:nvSpPr>
        <p:spPr>
          <a:xfrm flipH="1">
            <a:off x="5999469" y="7489038"/>
            <a:ext cx="2234275" cy="849324"/>
          </a:xfrm>
          <a:prstGeom prst="line">
            <a:avLst/>
          </a:prstGeom>
          <a:ln w="19050" cap="rnd">
            <a:solidFill>
              <a:srgbClr val="9BB2C7"/>
            </a:solidFill>
            <a:prstDash val="solid"/>
            <a:headEnd type="none" w="sm" len="sm"/>
            <a:tailEnd type="none" w="sm" len="sm"/>
          </a:ln>
        </p:spPr>
        <p:txBody>
          <a:bodyPr/>
          <a:lstStyle/>
          <a:p>
            <a:endParaRPr lang="en-IN"/>
          </a:p>
        </p:txBody>
      </p:sp>
      <p:sp>
        <p:nvSpPr>
          <p:cNvPr id="44" name="AutoShape 44"/>
          <p:cNvSpPr/>
          <p:nvPr/>
        </p:nvSpPr>
        <p:spPr>
          <a:xfrm flipH="1">
            <a:off x="8843708" y="5123850"/>
            <a:ext cx="1448100" cy="39300"/>
          </a:xfrm>
          <a:prstGeom prst="line">
            <a:avLst/>
          </a:prstGeom>
          <a:ln w="19050" cap="rnd">
            <a:solidFill>
              <a:srgbClr val="728BA0"/>
            </a:solidFill>
            <a:prstDash val="solid"/>
            <a:headEnd type="none" w="sm" len="sm"/>
            <a:tailEnd type="none" w="sm" len="sm"/>
          </a:ln>
        </p:spPr>
        <p:txBody>
          <a:bodyPr/>
          <a:lstStyle/>
          <a:p>
            <a:endParaRPr lang="en-IN"/>
          </a:p>
        </p:txBody>
      </p:sp>
      <p:grpSp>
        <p:nvGrpSpPr>
          <p:cNvPr id="45" name="Group 45"/>
          <p:cNvGrpSpPr/>
          <p:nvPr/>
        </p:nvGrpSpPr>
        <p:grpSpPr>
          <a:xfrm>
            <a:off x="10291808" y="4491755"/>
            <a:ext cx="4864997" cy="1170503"/>
            <a:chOff x="0" y="0"/>
            <a:chExt cx="6486662" cy="1560671"/>
          </a:xfrm>
        </p:grpSpPr>
        <p:sp>
          <p:nvSpPr>
            <p:cNvPr id="46" name="Freeform 46"/>
            <p:cNvSpPr/>
            <p:nvPr/>
          </p:nvSpPr>
          <p:spPr>
            <a:xfrm>
              <a:off x="0" y="0"/>
              <a:ext cx="6486662" cy="1560669"/>
            </a:xfrm>
            <a:custGeom>
              <a:avLst/>
              <a:gdLst/>
              <a:ahLst/>
              <a:cxnLst/>
              <a:rect l="l" t="t" r="r" b="b"/>
              <a:pathLst>
                <a:path w="6486662" h="1560669">
                  <a:moveTo>
                    <a:pt x="0" y="0"/>
                  </a:moveTo>
                  <a:lnTo>
                    <a:pt x="5773017" y="0"/>
                  </a:lnTo>
                  <a:lnTo>
                    <a:pt x="6486662" y="780334"/>
                  </a:lnTo>
                  <a:lnTo>
                    <a:pt x="5773017" y="1560669"/>
                  </a:lnTo>
                  <a:lnTo>
                    <a:pt x="0" y="1560669"/>
                  </a:lnTo>
                  <a:close/>
                </a:path>
              </a:pathLst>
            </a:custGeom>
            <a:solidFill>
              <a:srgbClr val="728BA0"/>
            </a:solidFill>
          </p:spPr>
          <p:txBody>
            <a:bodyPr/>
            <a:lstStyle/>
            <a:p>
              <a:endParaRPr lang="en-IN"/>
            </a:p>
          </p:txBody>
        </p:sp>
        <p:sp>
          <p:nvSpPr>
            <p:cNvPr id="47" name="TextBox 47"/>
            <p:cNvSpPr txBox="1"/>
            <p:nvPr/>
          </p:nvSpPr>
          <p:spPr>
            <a:xfrm>
              <a:off x="0" y="-9525"/>
              <a:ext cx="6486662" cy="1570196"/>
            </a:xfrm>
            <a:prstGeom prst="rect">
              <a:avLst/>
            </a:prstGeom>
          </p:spPr>
          <p:txBody>
            <a:bodyPr lIns="50800" tIns="50800" rIns="50800" bIns="50800" rtlCol="0" anchor="ctr"/>
            <a:lstStyle/>
            <a:p>
              <a:pPr marL="0" lvl="0" indent="0" algn="ctr">
                <a:lnSpc>
                  <a:spcPts val="3000"/>
                </a:lnSpc>
                <a:spcBef>
                  <a:spcPct val="0"/>
                </a:spcBef>
              </a:pPr>
              <a:r>
                <a:rPr lang="en-US" sz="2500">
                  <a:solidFill>
                    <a:srgbClr val="000000"/>
                  </a:solidFill>
                  <a:latin typeface="Alike"/>
                  <a:ea typeface="Alike"/>
                  <a:cs typeface="Alike"/>
                  <a:sym typeface="Alike"/>
                </a:rPr>
                <a:t>Merging Phone Data &amp; Metadata</a:t>
              </a:r>
            </a:p>
          </p:txBody>
        </p:sp>
      </p:grpSp>
      <p:sp>
        <p:nvSpPr>
          <p:cNvPr id="48" name="AutoShape 48"/>
          <p:cNvSpPr/>
          <p:nvPr/>
        </p:nvSpPr>
        <p:spPr>
          <a:xfrm flipH="1">
            <a:off x="4022070" y="5192926"/>
            <a:ext cx="1843212" cy="373852"/>
          </a:xfrm>
          <a:prstGeom prst="line">
            <a:avLst/>
          </a:prstGeom>
          <a:ln w="19050" cap="rnd">
            <a:solidFill>
              <a:srgbClr val="425C78"/>
            </a:solidFill>
            <a:prstDash val="solid"/>
            <a:headEnd type="none" w="sm" len="sm"/>
            <a:tailEnd type="none" w="sm" len="sm"/>
          </a:ln>
        </p:spPr>
        <p:txBody>
          <a:bodyPr/>
          <a:lstStyle/>
          <a:p>
            <a:endParaRPr lang="en-IN"/>
          </a:p>
        </p:txBody>
      </p:sp>
      <p:grpSp>
        <p:nvGrpSpPr>
          <p:cNvPr id="49" name="Group 49"/>
          <p:cNvGrpSpPr/>
          <p:nvPr/>
        </p:nvGrpSpPr>
        <p:grpSpPr>
          <a:xfrm>
            <a:off x="680911" y="5476804"/>
            <a:ext cx="5013758" cy="1171007"/>
            <a:chOff x="0" y="0"/>
            <a:chExt cx="6685011" cy="1561343"/>
          </a:xfrm>
        </p:grpSpPr>
        <p:sp>
          <p:nvSpPr>
            <p:cNvPr id="50" name="Freeform 50"/>
            <p:cNvSpPr/>
            <p:nvPr/>
          </p:nvSpPr>
          <p:spPr>
            <a:xfrm>
              <a:off x="0" y="0"/>
              <a:ext cx="6685011" cy="1561341"/>
            </a:xfrm>
            <a:custGeom>
              <a:avLst/>
              <a:gdLst/>
              <a:ahLst/>
              <a:cxnLst/>
              <a:rect l="l" t="t" r="r" b="b"/>
              <a:pathLst>
                <a:path w="6685011" h="1561341">
                  <a:moveTo>
                    <a:pt x="0" y="0"/>
                  </a:moveTo>
                  <a:lnTo>
                    <a:pt x="6054611" y="0"/>
                  </a:lnTo>
                  <a:lnTo>
                    <a:pt x="6685011" y="780670"/>
                  </a:lnTo>
                  <a:lnTo>
                    <a:pt x="6054611" y="1561341"/>
                  </a:lnTo>
                  <a:lnTo>
                    <a:pt x="0" y="1561341"/>
                  </a:lnTo>
                  <a:close/>
                </a:path>
              </a:pathLst>
            </a:custGeom>
            <a:solidFill>
              <a:srgbClr val="425C78"/>
            </a:solidFill>
          </p:spPr>
          <p:txBody>
            <a:bodyPr/>
            <a:lstStyle/>
            <a:p>
              <a:endParaRPr lang="en-IN"/>
            </a:p>
          </p:txBody>
        </p:sp>
        <p:sp>
          <p:nvSpPr>
            <p:cNvPr id="51" name="TextBox 51"/>
            <p:cNvSpPr txBox="1"/>
            <p:nvPr/>
          </p:nvSpPr>
          <p:spPr>
            <a:xfrm>
              <a:off x="0" y="-9525"/>
              <a:ext cx="6685011" cy="1570868"/>
            </a:xfrm>
            <a:prstGeom prst="rect">
              <a:avLst/>
            </a:prstGeom>
          </p:spPr>
          <p:txBody>
            <a:bodyPr lIns="50800" tIns="50800" rIns="50800" bIns="50800" rtlCol="0" anchor="ctr"/>
            <a:lstStyle/>
            <a:p>
              <a:pPr marL="0" lvl="0" indent="0" algn="ctr">
                <a:lnSpc>
                  <a:spcPts val="3000"/>
                </a:lnSpc>
                <a:spcBef>
                  <a:spcPct val="0"/>
                </a:spcBef>
              </a:pPr>
              <a:r>
                <a:rPr lang="en-US" sz="2500">
                  <a:solidFill>
                    <a:srgbClr val="FFFFFF"/>
                  </a:solidFill>
                  <a:latin typeface="Alike"/>
                  <a:ea typeface="Alike"/>
                  <a:cs typeface="Alike"/>
                  <a:sym typeface="Alike"/>
                </a:rPr>
                <a:t>Text Analytics</a:t>
              </a:r>
            </a:p>
          </p:txBody>
        </p:sp>
      </p:grpSp>
      <p:grpSp>
        <p:nvGrpSpPr>
          <p:cNvPr id="52" name="Group 52"/>
          <p:cNvGrpSpPr/>
          <p:nvPr/>
        </p:nvGrpSpPr>
        <p:grpSpPr>
          <a:xfrm>
            <a:off x="8843708" y="2187071"/>
            <a:ext cx="4963165" cy="1167506"/>
            <a:chOff x="0" y="0"/>
            <a:chExt cx="6617553" cy="1556675"/>
          </a:xfrm>
        </p:grpSpPr>
        <p:sp>
          <p:nvSpPr>
            <p:cNvPr id="53" name="Freeform 53"/>
            <p:cNvSpPr/>
            <p:nvPr/>
          </p:nvSpPr>
          <p:spPr>
            <a:xfrm>
              <a:off x="0" y="0"/>
              <a:ext cx="6617553" cy="1556799"/>
            </a:xfrm>
            <a:custGeom>
              <a:avLst/>
              <a:gdLst/>
              <a:ahLst/>
              <a:cxnLst/>
              <a:rect l="l" t="t" r="r" b="b"/>
              <a:pathLst>
                <a:path w="6617553" h="1556799">
                  <a:moveTo>
                    <a:pt x="0" y="0"/>
                  </a:moveTo>
                  <a:lnTo>
                    <a:pt x="6074190" y="0"/>
                  </a:lnTo>
                  <a:lnTo>
                    <a:pt x="6617553" y="778398"/>
                  </a:lnTo>
                  <a:lnTo>
                    <a:pt x="6074190" y="1556799"/>
                  </a:lnTo>
                  <a:lnTo>
                    <a:pt x="0" y="1556799"/>
                  </a:lnTo>
                  <a:close/>
                </a:path>
              </a:pathLst>
            </a:custGeom>
            <a:solidFill>
              <a:srgbClr val="20385C"/>
            </a:solidFill>
          </p:spPr>
          <p:txBody>
            <a:bodyPr/>
            <a:lstStyle/>
            <a:p>
              <a:endParaRPr lang="en-IN"/>
            </a:p>
          </p:txBody>
        </p:sp>
        <p:sp>
          <p:nvSpPr>
            <p:cNvPr id="54" name="TextBox 54"/>
            <p:cNvSpPr txBox="1"/>
            <p:nvPr/>
          </p:nvSpPr>
          <p:spPr>
            <a:xfrm>
              <a:off x="0" y="-9525"/>
              <a:ext cx="6617553" cy="1566200"/>
            </a:xfrm>
            <a:prstGeom prst="rect">
              <a:avLst/>
            </a:prstGeom>
          </p:spPr>
          <p:txBody>
            <a:bodyPr lIns="50800" tIns="50800" rIns="50800" bIns="50800" rtlCol="0" anchor="ctr"/>
            <a:lstStyle/>
            <a:p>
              <a:pPr marL="0" lvl="0" indent="0" algn="ctr">
                <a:lnSpc>
                  <a:spcPts val="3000"/>
                </a:lnSpc>
                <a:spcBef>
                  <a:spcPct val="0"/>
                </a:spcBef>
              </a:pPr>
              <a:r>
                <a:rPr lang="en-US" sz="2500">
                  <a:solidFill>
                    <a:srgbClr val="FFFFFF"/>
                  </a:solidFill>
                  <a:latin typeface="Alike"/>
                  <a:ea typeface="Alike"/>
                  <a:cs typeface="Alike"/>
                  <a:sym typeface="Alike"/>
                </a:rPr>
                <a:t>unixReviewTime was converted to datetime format</a:t>
              </a:r>
            </a:p>
          </p:txBody>
        </p:sp>
      </p:grpSp>
      <p:sp>
        <p:nvSpPr>
          <p:cNvPr id="55" name="AutoShape 55"/>
          <p:cNvSpPr/>
          <p:nvPr/>
        </p:nvSpPr>
        <p:spPr>
          <a:xfrm flipH="1">
            <a:off x="7349570" y="2770825"/>
            <a:ext cx="1494139" cy="587005"/>
          </a:xfrm>
          <a:prstGeom prst="line">
            <a:avLst/>
          </a:prstGeom>
          <a:ln w="19050" cap="rnd">
            <a:solidFill>
              <a:srgbClr val="20385C"/>
            </a:solidFill>
            <a:prstDash val="solid"/>
            <a:headEnd type="none" w="sm" len="sm"/>
            <a:tailEnd type="none" w="sm" len="sm"/>
          </a:ln>
        </p:spPr>
        <p:txBody>
          <a:bodyPr/>
          <a:lstStyle/>
          <a:p>
            <a:endParaRPr lang="en-I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8624873" cy="10287000"/>
            <a:chOff x="0" y="0"/>
            <a:chExt cx="2271572" cy="2709333"/>
          </a:xfrm>
        </p:grpSpPr>
        <p:sp>
          <p:nvSpPr>
            <p:cNvPr id="3" name="Freeform 3"/>
            <p:cNvSpPr/>
            <p:nvPr/>
          </p:nvSpPr>
          <p:spPr>
            <a:xfrm>
              <a:off x="0" y="0"/>
              <a:ext cx="2271571" cy="2709333"/>
            </a:xfrm>
            <a:custGeom>
              <a:avLst/>
              <a:gdLst/>
              <a:ahLst/>
              <a:cxnLst/>
              <a:rect l="l" t="t" r="r" b="b"/>
              <a:pathLst>
                <a:path w="2271571" h="2709333">
                  <a:moveTo>
                    <a:pt x="0" y="0"/>
                  </a:moveTo>
                  <a:lnTo>
                    <a:pt x="2271571" y="0"/>
                  </a:lnTo>
                  <a:lnTo>
                    <a:pt x="2271571" y="2709333"/>
                  </a:lnTo>
                  <a:lnTo>
                    <a:pt x="0" y="2709333"/>
                  </a:lnTo>
                  <a:close/>
                </a:path>
              </a:pathLst>
            </a:custGeom>
            <a:solidFill>
              <a:srgbClr val="F2F1F1">
                <a:alpha val="80000"/>
              </a:srgbClr>
            </a:solidFill>
          </p:spPr>
          <p:txBody>
            <a:bodyPr/>
            <a:lstStyle/>
            <a:p>
              <a:endParaRPr lang="en-IN"/>
            </a:p>
          </p:txBody>
        </p:sp>
        <p:sp>
          <p:nvSpPr>
            <p:cNvPr id="4" name="TextBox 4"/>
            <p:cNvSpPr txBox="1"/>
            <p:nvPr/>
          </p:nvSpPr>
          <p:spPr>
            <a:xfrm>
              <a:off x="0" y="-47625"/>
              <a:ext cx="2271572" cy="2756958"/>
            </a:xfrm>
            <a:prstGeom prst="rect">
              <a:avLst/>
            </a:prstGeom>
          </p:spPr>
          <p:txBody>
            <a:bodyPr lIns="50800" tIns="50800" rIns="50800" bIns="50800" rtlCol="0" anchor="ctr"/>
            <a:lstStyle/>
            <a:p>
              <a:pPr algn="ctr">
                <a:lnSpc>
                  <a:spcPts val="3359"/>
                </a:lnSpc>
              </a:pPr>
              <a:endParaRPr/>
            </a:p>
          </p:txBody>
        </p:sp>
      </p:grpSp>
      <p:sp>
        <p:nvSpPr>
          <p:cNvPr id="5" name="TextBox 5"/>
          <p:cNvSpPr txBox="1"/>
          <p:nvPr/>
        </p:nvSpPr>
        <p:spPr>
          <a:xfrm>
            <a:off x="4870322" y="498056"/>
            <a:ext cx="10925779" cy="708024"/>
          </a:xfrm>
          <a:prstGeom prst="rect">
            <a:avLst/>
          </a:prstGeom>
        </p:spPr>
        <p:txBody>
          <a:bodyPr lIns="0" tIns="0" rIns="0" bIns="0" rtlCol="0" anchor="t">
            <a:spAutoFit/>
          </a:bodyPr>
          <a:lstStyle/>
          <a:p>
            <a:pPr marL="0" lvl="0" indent="0" algn="l">
              <a:lnSpc>
                <a:spcPts val="5600"/>
              </a:lnSpc>
            </a:pPr>
            <a:r>
              <a:rPr lang="en-US" sz="4000" b="1" spc="200">
                <a:solidFill>
                  <a:srgbClr val="000000"/>
                </a:solidFill>
                <a:latin typeface="Helios Extended Bold"/>
                <a:ea typeface="Helios Extended Bold"/>
                <a:cs typeface="Helios Extended Bold"/>
                <a:sym typeface="Helios Extended Bold"/>
              </a:rPr>
              <a:t>TEXT ANALYTICS</a:t>
            </a:r>
          </a:p>
        </p:txBody>
      </p:sp>
      <p:sp>
        <p:nvSpPr>
          <p:cNvPr id="6" name="TextBox 6"/>
          <p:cNvSpPr txBox="1"/>
          <p:nvPr/>
        </p:nvSpPr>
        <p:spPr>
          <a:xfrm>
            <a:off x="680166" y="1787455"/>
            <a:ext cx="16927667" cy="7971616"/>
          </a:xfrm>
          <a:prstGeom prst="rect">
            <a:avLst/>
          </a:prstGeom>
        </p:spPr>
        <p:txBody>
          <a:bodyPr lIns="0" tIns="0" rIns="0" bIns="0" rtlCol="0" anchor="t">
            <a:spAutoFit/>
          </a:bodyPr>
          <a:lstStyle/>
          <a:p>
            <a:pPr algn="just">
              <a:lnSpc>
                <a:spcPts val="4225"/>
              </a:lnSpc>
            </a:pPr>
            <a:r>
              <a:rPr lang="en-US" sz="2640" spc="264">
                <a:solidFill>
                  <a:srgbClr val="000000"/>
                </a:solidFill>
                <a:latin typeface="Alike"/>
                <a:ea typeface="Alike"/>
                <a:cs typeface="Alike"/>
                <a:sym typeface="Alike"/>
              </a:rPr>
              <a:t>Since, text is the most unstructured form of all the available data, various types of noise are present in it and  the data is not readily analyzable without any pre-processing. The entire process of cleaning and  standardization of text, making it noise-free and ready for analysis is known as text preprocessing. In this  section, the following text preprocessing were applied:</a:t>
            </a:r>
          </a:p>
          <a:p>
            <a:pPr marL="570177" lvl="1" indent="-285088" algn="just">
              <a:lnSpc>
                <a:spcPts val="4225"/>
              </a:lnSpc>
              <a:buFont typeface="Arial"/>
              <a:buChar char="•"/>
            </a:pPr>
            <a:r>
              <a:rPr lang="en-US" sz="2640" spc="264">
                <a:solidFill>
                  <a:srgbClr val="000000"/>
                </a:solidFill>
                <a:latin typeface="Alike Bold"/>
                <a:ea typeface="Alike Bold"/>
                <a:cs typeface="Alike Bold"/>
                <a:sym typeface="Alike Bold"/>
              </a:rPr>
              <a:t>Cleaning Text:</a:t>
            </a:r>
            <a:r>
              <a:rPr lang="en-US" sz="2640" spc="264">
                <a:solidFill>
                  <a:srgbClr val="000000"/>
                </a:solidFill>
                <a:latin typeface="Alike"/>
                <a:ea typeface="Alike"/>
                <a:cs typeface="Alike"/>
                <a:sym typeface="Alike"/>
              </a:rPr>
              <a:t> Special characters, unnecessary single characters, and multiple spaces were removed to reduce noise and ensure cleaner text data.</a:t>
            </a:r>
          </a:p>
          <a:p>
            <a:pPr marL="570177" lvl="1" indent="-285088" algn="just">
              <a:lnSpc>
                <a:spcPts val="4225"/>
              </a:lnSpc>
              <a:buFont typeface="Arial"/>
              <a:buChar char="•"/>
            </a:pPr>
            <a:r>
              <a:rPr lang="en-US" sz="2640" spc="264">
                <a:solidFill>
                  <a:srgbClr val="000000"/>
                </a:solidFill>
                <a:latin typeface="Alike Bold"/>
                <a:ea typeface="Alike Bold"/>
                <a:cs typeface="Alike Bold"/>
                <a:sym typeface="Alike Bold"/>
              </a:rPr>
              <a:t>Standardizing Case:</a:t>
            </a:r>
            <a:r>
              <a:rPr lang="en-US" sz="2640" spc="264">
                <a:solidFill>
                  <a:srgbClr val="000000"/>
                </a:solidFill>
                <a:latin typeface="Alike"/>
                <a:ea typeface="Alike"/>
                <a:cs typeface="Alike"/>
                <a:sym typeface="Alike"/>
              </a:rPr>
              <a:t> All reviews were converted to lowercase, ensuring consistency and preventing case sensitivity from impacting the analysis.</a:t>
            </a:r>
          </a:p>
          <a:p>
            <a:pPr marL="570177" lvl="1" indent="-285088" algn="just">
              <a:lnSpc>
                <a:spcPts val="4225"/>
              </a:lnSpc>
              <a:buFont typeface="Arial"/>
              <a:buChar char="•"/>
            </a:pPr>
            <a:r>
              <a:rPr lang="en-US" sz="2640" spc="264">
                <a:solidFill>
                  <a:srgbClr val="000000"/>
                </a:solidFill>
                <a:latin typeface="Alike Bold"/>
                <a:ea typeface="Alike Bold"/>
                <a:cs typeface="Alike Bold"/>
                <a:sym typeface="Alike Bold"/>
              </a:rPr>
              <a:t>Processed Review Storage:</a:t>
            </a:r>
            <a:r>
              <a:rPr lang="en-US" sz="2640" spc="264">
                <a:solidFill>
                  <a:srgbClr val="000000"/>
                </a:solidFill>
                <a:latin typeface="Alike"/>
                <a:ea typeface="Alike"/>
                <a:cs typeface="Alike"/>
                <a:sym typeface="Alike"/>
              </a:rPr>
              <a:t> Cleaned reviews were stored in a list for further analysis, such as sentiment extraction or feature identification.</a:t>
            </a:r>
          </a:p>
          <a:p>
            <a:pPr marL="570177" lvl="1" indent="-285088" algn="just">
              <a:lnSpc>
                <a:spcPts val="4225"/>
              </a:lnSpc>
              <a:buFont typeface="Arial"/>
              <a:buChar char="•"/>
            </a:pPr>
            <a:r>
              <a:rPr lang="en-US" sz="2640" spc="264">
                <a:solidFill>
                  <a:srgbClr val="000000"/>
                </a:solidFill>
                <a:latin typeface="Alike Bold"/>
                <a:ea typeface="Alike Bold"/>
                <a:cs typeface="Alike Bold"/>
                <a:sym typeface="Alike Bold"/>
              </a:rPr>
              <a:t>Removing stopwords:</a:t>
            </a:r>
            <a:r>
              <a:rPr lang="en-US" sz="2640" spc="264">
                <a:solidFill>
                  <a:srgbClr val="000000"/>
                </a:solidFill>
                <a:latin typeface="Alike"/>
                <a:ea typeface="Alike"/>
                <a:cs typeface="Alike"/>
                <a:sym typeface="Alike"/>
              </a:rPr>
              <a:t> Stopwords are words that have little or no significance. They are usually removed from  text during processing so as to retain words having maximum significance and context. Here we have used  given text file to remove sop words.</a:t>
            </a:r>
          </a:p>
          <a:p>
            <a:pPr algn="just">
              <a:lnSpc>
                <a:spcPts val="4225"/>
              </a:lnSpc>
            </a:pPr>
            <a:endParaRPr lang="en-US" sz="2640" spc="264">
              <a:solidFill>
                <a:srgbClr val="000000"/>
              </a:solidFill>
              <a:latin typeface="Alike"/>
              <a:ea typeface="Alike"/>
              <a:cs typeface="Alike"/>
              <a:sym typeface="Alike"/>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8624873" cy="10287000"/>
            <a:chOff x="0" y="0"/>
            <a:chExt cx="2271572" cy="2709333"/>
          </a:xfrm>
        </p:grpSpPr>
        <p:sp>
          <p:nvSpPr>
            <p:cNvPr id="3" name="Freeform 3"/>
            <p:cNvSpPr/>
            <p:nvPr/>
          </p:nvSpPr>
          <p:spPr>
            <a:xfrm>
              <a:off x="0" y="0"/>
              <a:ext cx="2271571" cy="2709333"/>
            </a:xfrm>
            <a:custGeom>
              <a:avLst/>
              <a:gdLst/>
              <a:ahLst/>
              <a:cxnLst/>
              <a:rect l="l" t="t" r="r" b="b"/>
              <a:pathLst>
                <a:path w="2271571" h="2709333">
                  <a:moveTo>
                    <a:pt x="0" y="0"/>
                  </a:moveTo>
                  <a:lnTo>
                    <a:pt x="2271571" y="0"/>
                  </a:lnTo>
                  <a:lnTo>
                    <a:pt x="2271571" y="2709333"/>
                  </a:lnTo>
                  <a:lnTo>
                    <a:pt x="0" y="2709333"/>
                  </a:lnTo>
                  <a:close/>
                </a:path>
              </a:pathLst>
            </a:custGeom>
            <a:solidFill>
              <a:srgbClr val="F2F1F1">
                <a:alpha val="80000"/>
              </a:srgbClr>
            </a:solidFill>
          </p:spPr>
          <p:txBody>
            <a:bodyPr/>
            <a:lstStyle/>
            <a:p>
              <a:endParaRPr lang="en-IN"/>
            </a:p>
          </p:txBody>
        </p:sp>
        <p:sp>
          <p:nvSpPr>
            <p:cNvPr id="4" name="TextBox 4"/>
            <p:cNvSpPr txBox="1"/>
            <p:nvPr/>
          </p:nvSpPr>
          <p:spPr>
            <a:xfrm>
              <a:off x="0" y="-47625"/>
              <a:ext cx="2271572" cy="2756958"/>
            </a:xfrm>
            <a:prstGeom prst="rect">
              <a:avLst/>
            </a:prstGeom>
          </p:spPr>
          <p:txBody>
            <a:bodyPr lIns="50800" tIns="50800" rIns="50800" bIns="50800" rtlCol="0" anchor="ctr"/>
            <a:lstStyle/>
            <a:p>
              <a:pPr algn="ctr">
                <a:lnSpc>
                  <a:spcPts val="3359"/>
                </a:lnSpc>
              </a:pPr>
              <a:endParaRPr/>
            </a:p>
          </p:txBody>
        </p:sp>
      </p:grpSp>
      <p:sp>
        <p:nvSpPr>
          <p:cNvPr id="5" name="TextBox 5"/>
          <p:cNvSpPr txBox="1"/>
          <p:nvPr/>
        </p:nvSpPr>
        <p:spPr>
          <a:xfrm>
            <a:off x="4554800" y="498056"/>
            <a:ext cx="14865093" cy="708024"/>
          </a:xfrm>
          <a:prstGeom prst="rect">
            <a:avLst/>
          </a:prstGeom>
        </p:spPr>
        <p:txBody>
          <a:bodyPr lIns="0" tIns="0" rIns="0" bIns="0" rtlCol="0" anchor="t">
            <a:spAutoFit/>
          </a:bodyPr>
          <a:lstStyle/>
          <a:p>
            <a:pPr marL="0" lvl="0" indent="0" algn="l">
              <a:lnSpc>
                <a:spcPts val="5600"/>
              </a:lnSpc>
            </a:pPr>
            <a:r>
              <a:rPr lang="en-US" sz="4000" b="1" spc="200">
                <a:solidFill>
                  <a:srgbClr val="000000"/>
                </a:solidFill>
                <a:latin typeface="Helios Extended Bold"/>
                <a:ea typeface="Helios Extended Bold"/>
                <a:cs typeface="Helios Extended Bold"/>
                <a:sym typeface="Helios Extended Bold"/>
              </a:rPr>
              <a:t>MACHINE LEARNING MODEL</a:t>
            </a:r>
          </a:p>
        </p:txBody>
      </p:sp>
      <p:sp>
        <p:nvSpPr>
          <p:cNvPr id="6" name="TextBox 6"/>
          <p:cNvSpPr txBox="1"/>
          <p:nvPr/>
        </p:nvSpPr>
        <p:spPr>
          <a:xfrm>
            <a:off x="1028700" y="1659619"/>
            <a:ext cx="16927667" cy="6371416"/>
          </a:xfrm>
          <a:prstGeom prst="rect">
            <a:avLst/>
          </a:prstGeom>
        </p:spPr>
        <p:txBody>
          <a:bodyPr lIns="0" tIns="0" rIns="0" bIns="0" rtlCol="0" anchor="t">
            <a:spAutoFit/>
          </a:bodyPr>
          <a:lstStyle/>
          <a:p>
            <a:pPr algn="l">
              <a:lnSpc>
                <a:spcPts val="4225"/>
              </a:lnSpc>
            </a:pPr>
            <a:r>
              <a:rPr lang="en-US" sz="2640" spc="264">
                <a:solidFill>
                  <a:srgbClr val="000000"/>
                </a:solidFill>
                <a:latin typeface="Alike"/>
                <a:ea typeface="Alike"/>
                <a:cs typeface="Alike"/>
                <a:sym typeface="Alike"/>
              </a:rPr>
              <a:t>In this analytics project,the model needs to predict sentiment based on the  reviews written by customers who bought phones.</a:t>
            </a:r>
          </a:p>
          <a:p>
            <a:pPr algn="l">
              <a:lnSpc>
                <a:spcPts val="4225"/>
              </a:lnSpc>
            </a:pPr>
            <a:endParaRPr lang="en-US" sz="2640" spc="264">
              <a:solidFill>
                <a:srgbClr val="000000"/>
              </a:solidFill>
              <a:latin typeface="Alike"/>
              <a:ea typeface="Alike"/>
              <a:cs typeface="Alike"/>
              <a:sym typeface="Alike"/>
            </a:endParaRPr>
          </a:p>
          <a:p>
            <a:pPr algn="l">
              <a:lnSpc>
                <a:spcPts val="4225"/>
              </a:lnSpc>
            </a:pPr>
            <a:r>
              <a:rPr lang="en-US" sz="2640" spc="264">
                <a:solidFill>
                  <a:srgbClr val="000000"/>
                </a:solidFill>
                <a:latin typeface="Alike"/>
                <a:ea typeface="Alike"/>
                <a:cs typeface="Alike"/>
                <a:sym typeface="Alike"/>
              </a:rPr>
              <a:t>This is a supervised  binary classification problem. We have used Naive Bayes machine learning  algorithms for modelling after splitting the train &amp; test data.</a:t>
            </a:r>
          </a:p>
          <a:p>
            <a:pPr algn="l">
              <a:lnSpc>
                <a:spcPts val="4225"/>
              </a:lnSpc>
            </a:pPr>
            <a:endParaRPr lang="en-US" sz="2640" spc="264">
              <a:solidFill>
                <a:srgbClr val="000000"/>
              </a:solidFill>
              <a:latin typeface="Alike"/>
              <a:ea typeface="Alike"/>
              <a:cs typeface="Alike"/>
              <a:sym typeface="Alike"/>
            </a:endParaRPr>
          </a:p>
          <a:p>
            <a:pPr algn="l">
              <a:lnSpc>
                <a:spcPts val="4225"/>
              </a:lnSpc>
            </a:pPr>
            <a:r>
              <a:rPr lang="en-US" sz="2640" spc="264">
                <a:solidFill>
                  <a:srgbClr val="000000"/>
                </a:solidFill>
                <a:latin typeface="Alike"/>
                <a:ea typeface="Alike"/>
                <a:cs typeface="Alike"/>
                <a:sym typeface="Alike"/>
              </a:rPr>
              <a:t>Naive Bayes implements the naive Bayes algorithm for multinomial  distributed data, and is one of the two classic naive Bayes variants  used in text classification (where the data are typically represented as word vector counts). This algorithm is a special case of the popular  naïve Bayes algorithm, which is used specifically for prediction and  classification tasks where we have more than two classes.</a:t>
            </a:r>
          </a:p>
          <a:p>
            <a:pPr algn="l">
              <a:lnSpc>
                <a:spcPts val="4225"/>
              </a:lnSpc>
            </a:pPr>
            <a:endParaRPr lang="en-US" sz="2640" spc="264">
              <a:solidFill>
                <a:srgbClr val="000000"/>
              </a:solidFill>
              <a:latin typeface="Alike"/>
              <a:ea typeface="Alike"/>
              <a:cs typeface="Alike"/>
              <a:sym typeface="Alike"/>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0531483" cy="10287000"/>
            <a:chOff x="0" y="0"/>
            <a:chExt cx="2773724" cy="2709333"/>
          </a:xfrm>
        </p:grpSpPr>
        <p:sp>
          <p:nvSpPr>
            <p:cNvPr id="3" name="Freeform 3"/>
            <p:cNvSpPr/>
            <p:nvPr/>
          </p:nvSpPr>
          <p:spPr>
            <a:xfrm>
              <a:off x="0" y="0"/>
              <a:ext cx="2773724" cy="2709333"/>
            </a:xfrm>
            <a:custGeom>
              <a:avLst/>
              <a:gdLst/>
              <a:ahLst/>
              <a:cxnLst/>
              <a:rect l="l" t="t" r="r" b="b"/>
              <a:pathLst>
                <a:path w="2773724" h="2709333">
                  <a:moveTo>
                    <a:pt x="0" y="0"/>
                  </a:moveTo>
                  <a:lnTo>
                    <a:pt x="2773724" y="0"/>
                  </a:lnTo>
                  <a:lnTo>
                    <a:pt x="2773724" y="2709333"/>
                  </a:lnTo>
                  <a:lnTo>
                    <a:pt x="0" y="2709333"/>
                  </a:lnTo>
                  <a:close/>
                </a:path>
              </a:pathLst>
            </a:custGeom>
            <a:solidFill>
              <a:srgbClr val="F2F1F1">
                <a:alpha val="80000"/>
              </a:srgbClr>
            </a:solidFill>
          </p:spPr>
          <p:txBody>
            <a:bodyPr/>
            <a:lstStyle/>
            <a:p>
              <a:endParaRPr lang="en-IN"/>
            </a:p>
          </p:txBody>
        </p:sp>
        <p:sp>
          <p:nvSpPr>
            <p:cNvPr id="4" name="TextBox 4"/>
            <p:cNvSpPr txBox="1"/>
            <p:nvPr/>
          </p:nvSpPr>
          <p:spPr>
            <a:xfrm>
              <a:off x="0" y="-47625"/>
              <a:ext cx="2773724" cy="2756958"/>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508771" y="922192"/>
            <a:ext cx="7714843" cy="4397935"/>
          </a:xfrm>
          <a:custGeom>
            <a:avLst/>
            <a:gdLst/>
            <a:ahLst/>
            <a:cxnLst/>
            <a:rect l="l" t="t" r="r" b="b"/>
            <a:pathLst>
              <a:path w="7714843" h="4397935">
                <a:moveTo>
                  <a:pt x="0" y="0"/>
                </a:moveTo>
                <a:lnTo>
                  <a:pt x="7714843" y="0"/>
                </a:lnTo>
                <a:lnTo>
                  <a:pt x="7714843" y="4397935"/>
                </a:lnTo>
                <a:lnTo>
                  <a:pt x="0" y="4397935"/>
                </a:lnTo>
                <a:lnTo>
                  <a:pt x="0" y="0"/>
                </a:lnTo>
                <a:close/>
              </a:path>
            </a:pathLst>
          </a:custGeom>
          <a:blipFill>
            <a:blip r:embed="rId2"/>
            <a:stretch>
              <a:fillRect b="-866"/>
            </a:stretch>
          </a:blipFill>
        </p:spPr>
        <p:txBody>
          <a:bodyPr/>
          <a:lstStyle/>
          <a:p>
            <a:endParaRPr lang="en-IN"/>
          </a:p>
        </p:txBody>
      </p:sp>
      <p:sp>
        <p:nvSpPr>
          <p:cNvPr id="6" name="Freeform 6"/>
          <p:cNvSpPr/>
          <p:nvPr/>
        </p:nvSpPr>
        <p:spPr>
          <a:xfrm>
            <a:off x="508771" y="5621417"/>
            <a:ext cx="7714843" cy="4475083"/>
          </a:xfrm>
          <a:custGeom>
            <a:avLst/>
            <a:gdLst/>
            <a:ahLst/>
            <a:cxnLst/>
            <a:rect l="l" t="t" r="r" b="b"/>
            <a:pathLst>
              <a:path w="7714843" h="4475083">
                <a:moveTo>
                  <a:pt x="0" y="0"/>
                </a:moveTo>
                <a:lnTo>
                  <a:pt x="7714843" y="0"/>
                </a:lnTo>
                <a:lnTo>
                  <a:pt x="7714843" y="4475083"/>
                </a:lnTo>
                <a:lnTo>
                  <a:pt x="0" y="4475083"/>
                </a:lnTo>
                <a:lnTo>
                  <a:pt x="0" y="0"/>
                </a:lnTo>
                <a:close/>
              </a:path>
            </a:pathLst>
          </a:custGeom>
          <a:blipFill>
            <a:blip r:embed="rId3"/>
            <a:stretch>
              <a:fillRect b="-851"/>
            </a:stretch>
          </a:blipFill>
        </p:spPr>
        <p:txBody>
          <a:bodyPr/>
          <a:lstStyle/>
          <a:p>
            <a:endParaRPr lang="en-IN"/>
          </a:p>
        </p:txBody>
      </p:sp>
      <p:sp>
        <p:nvSpPr>
          <p:cNvPr id="7" name="TextBox 7"/>
          <p:cNvSpPr txBox="1"/>
          <p:nvPr/>
        </p:nvSpPr>
        <p:spPr>
          <a:xfrm>
            <a:off x="2162686" y="214169"/>
            <a:ext cx="14964380" cy="708024"/>
          </a:xfrm>
          <a:prstGeom prst="rect">
            <a:avLst/>
          </a:prstGeom>
        </p:spPr>
        <p:txBody>
          <a:bodyPr lIns="0" tIns="0" rIns="0" bIns="0" rtlCol="0" anchor="t">
            <a:spAutoFit/>
          </a:bodyPr>
          <a:lstStyle/>
          <a:p>
            <a:pPr algn="ctr">
              <a:lnSpc>
                <a:spcPts val="5600"/>
              </a:lnSpc>
            </a:pPr>
            <a:r>
              <a:rPr lang="en-US" sz="4000" b="1">
                <a:solidFill>
                  <a:srgbClr val="000000"/>
                </a:solidFill>
                <a:latin typeface="Helios Extended Bold"/>
                <a:ea typeface="Helios Extended Bold"/>
                <a:cs typeface="Helios Extended Bold"/>
                <a:sym typeface="Helios Extended Bold"/>
              </a:rPr>
              <a:t>WORDS USED IN THE REVIEW</a:t>
            </a:r>
          </a:p>
        </p:txBody>
      </p:sp>
      <p:sp>
        <p:nvSpPr>
          <p:cNvPr id="8" name="TextBox 8"/>
          <p:cNvSpPr txBox="1"/>
          <p:nvPr/>
        </p:nvSpPr>
        <p:spPr>
          <a:xfrm>
            <a:off x="11060506" y="3417032"/>
            <a:ext cx="6198794" cy="3758565"/>
          </a:xfrm>
          <a:prstGeom prst="rect">
            <a:avLst/>
          </a:prstGeom>
        </p:spPr>
        <p:txBody>
          <a:bodyPr lIns="0" tIns="0" rIns="0" bIns="0" rtlCol="0" anchor="t">
            <a:spAutoFit/>
          </a:bodyPr>
          <a:lstStyle/>
          <a:p>
            <a:pPr algn="ctr">
              <a:lnSpc>
                <a:spcPts val="3359"/>
              </a:lnSpc>
            </a:pPr>
            <a:r>
              <a:rPr lang="en-US" sz="2399" spc="239">
                <a:solidFill>
                  <a:srgbClr val="000000"/>
                </a:solidFill>
                <a:latin typeface="Alike"/>
                <a:ea typeface="Alike"/>
                <a:cs typeface="Alike"/>
                <a:sym typeface="Alike"/>
              </a:rPr>
              <a:t>We used the stopwords &amp; removed extra words and punctuation marks from the reviews added by the consumers.</a:t>
            </a:r>
          </a:p>
          <a:p>
            <a:pPr algn="ctr">
              <a:lnSpc>
                <a:spcPts val="3359"/>
              </a:lnSpc>
            </a:pPr>
            <a:endParaRPr lang="en-US" sz="2399" spc="239">
              <a:solidFill>
                <a:srgbClr val="000000"/>
              </a:solidFill>
              <a:latin typeface="Alike"/>
              <a:ea typeface="Alike"/>
              <a:cs typeface="Alike"/>
              <a:sym typeface="Alike"/>
            </a:endParaRPr>
          </a:p>
          <a:p>
            <a:pPr algn="ctr">
              <a:lnSpc>
                <a:spcPts val="3359"/>
              </a:lnSpc>
              <a:spcBef>
                <a:spcPct val="0"/>
              </a:spcBef>
            </a:pPr>
            <a:r>
              <a:rPr lang="en-US" sz="2399" spc="239">
                <a:solidFill>
                  <a:srgbClr val="000000"/>
                </a:solidFill>
                <a:latin typeface="Alike"/>
                <a:ea typeface="Alike"/>
                <a:cs typeface="Alike"/>
                <a:sym typeface="Alike"/>
              </a:rPr>
              <a:t>Find on the left hand side, the most repetitive words across the datasets in both positive as well as negative reviews.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820104" y="522616"/>
            <a:ext cx="14523548" cy="899794"/>
          </a:xfrm>
          <a:prstGeom prst="rect">
            <a:avLst/>
          </a:prstGeom>
        </p:spPr>
        <p:txBody>
          <a:bodyPr lIns="0" tIns="0" rIns="0" bIns="0" rtlCol="0" anchor="t">
            <a:spAutoFit/>
          </a:bodyPr>
          <a:lstStyle/>
          <a:p>
            <a:pPr marL="0" lvl="0" indent="0" algn="ctr">
              <a:lnSpc>
                <a:spcPts val="7000"/>
              </a:lnSpc>
            </a:pPr>
            <a:r>
              <a:rPr lang="en-US" sz="5000" b="1" spc="250">
                <a:solidFill>
                  <a:srgbClr val="000000"/>
                </a:solidFill>
                <a:latin typeface="Helios Extended Bold"/>
                <a:ea typeface="Helios Extended Bold"/>
                <a:cs typeface="Helios Extended Bold"/>
                <a:sym typeface="Helios Extended Bold"/>
              </a:rPr>
              <a:t>AGENDA</a:t>
            </a:r>
          </a:p>
        </p:txBody>
      </p:sp>
      <p:sp>
        <p:nvSpPr>
          <p:cNvPr id="3" name="TextBox 3"/>
          <p:cNvSpPr txBox="1"/>
          <p:nvPr/>
        </p:nvSpPr>
        <p:spPr>
          <a:xfrm>
            <a:off x="1882226" y="2129873"/>
            <a:ext cx="4775418" cy="1076251"/>
          </a:xfrm>
          <a:prstGeom prst="rect">
            <a:avLst/>
          </a:prstGeom>
        </p:spPr>
        <p:txBody>
          <a:bodyPr lIns="0" tIns="0" rIns="0" bIns="0" rtlCol="0" anchor="t">
            <a:spAutoFit/>
          </a:bodyPr>
          <a:lstStyle/>
          <a:p>
            <a:pPr marL="0" lvl="0" indent="0" algn="l">
              <a:lnSpc>
                <a:spcPts val="8400"/>
              </a:lnSpc>
            </a:pPr>
            <a:r>
              <a:rPr lang="en-US" sz="6000" b="1" spc="300">
                <a:solidFill>
                  <a:srgbClr val="A79E9C"/>
                </a:solidFill>
                <a:latin typeface="Helios Extended Bold"/>
                <a:ea typeface="Helios Extended Bold"/>
                <a:cs typeface="Helios Extended Bold"/>
                <a:sym typeface="Helios Extended Bold"/>
              </a:rPr>
              <a:t>01</a:t>
            </a:r>
          </a:p>
        </p:txBody>
      </p:sp>
      <p:sp>
        <p:nvSpPr>
          <p:cNvPr id="4" name="TextBox 4"/>
          <p:cNvSpPr txBox="1"/>
          <p:nvPr/>
        </p:nvSpPr>
        <p:spPr>
          <a:xfrm>
            <a:off x="1882226" y="4318587"/>
            <a:ext cx="4775418" cy="1076251"/>
          </a:xfrm>
          <a:prstGeom prst="rect">
            <a:avLst/>
          </a:prstGeom>
        </p:spPr>
        <p:txBody>
          <a:bodyPr lIns="0" tIns="0" rIns="0" bIns="0" rtlCol="0" anchor="t">
            <a:spAutoFit/>
          </a:bodyPr>
          <a:lstStyle/>
          <a:p>
            <a:pPr marL="0" lvl="0" indent="0" algn="l">
              <a:lnSpc>
                <a:spcPts val="8400"/>
              </a:lnSpc>
            </a:pPr>
            <a:r>
              <a:rPr lang="en-US" sz="6000" b="1" spc="300">
                <a:solidFill>
                  <a:srgbClr val="A79E9C"/>
                </a:solidFill>
                <a:latin typeface="Helios Extended Bold"/>
                <a:ea typeface="Helios Extended Bold"/>
                <a:cs typeface="Helios Extended Bold"/>
                <a:sym typeface="Helios Extended Bold"/>
              </a:rPr>
              <a:t>02</a:t>
            </a:r>
          </a:p>
        </p:txBody>
      </p:sp>
      <p:sp>
        <p:nvSpPr>
          <p:cNvPr id="5" name="TextBox 5"/>
          <p:cNvSpPr txBox="1"/>
          <p:nvPr/>
        </p:nvSpPr>
        <p:spPr>
          <a:xfrm>
            <a:off x="11630356" y="4067283"/>
            <a:ext cx="4775418" cy="1076217"/>
          </a:xfrm>
          <a:prstGeom prst="rect">
            <a:avLst/>
          </a:prstGeom>
        </p:spPr>
        <p:txBody>
          <a:bodyPr lIns="0" tIns="0" rIns="0" bIns="0" rtlCol="0" anchor="t">
            <a:spAutoFit/>
          </a:bodyPr>
          <a:lstStyle/>
          <a:p>
            <a:pPr marL="0" lvl="0" indent="0" algn="l">
              <a:lnSpc>
                <a:spcPts val="8400"/>
              </a:lnSpc>
            </a:pPr>
            <a:r>
              <a:rPr lang="en-US" sz="6000" b="1" spc="300">
                <a:solidFill>
                  <a:srgbClr val="A79E9C"/>
                </a:solidFill>
                <a:latin typeface="Helios Extended Bold"/>
                <a:ea typeface="Helios Extended Bold"/>
                <a:cs typeface="Helios Extended Bold"/>
                <a:sym typeface="Helios Extended Bold"/>
              </a:rPr>
              <a:t>05</a:t>
            </a:r>
          </a:p>
        </p:txBody>
      </p:sp>
      <p:sp>
        <p:nvSpPr>
          <p:cNvPr id="6" name="TextBox 6"/>
          <p:cNvSpPr txBox="1"/>
          <p:nvPr/>
        </p:nvSpPr>
        <p:spPr>
          <a:xfrm>
            <a:off x="1882226" y="6910589"/>
            <a:ext cx="4775418" cy="1076251"/>
          </a:xfrm>
          <a:prstGeom prst="rect">
            <a:avLst/>
          </a:prstGeom>
        </p:spPr>
        <p:txBody>
          <a:bodyPr lIns="0" tIns="0" rIns="0" bIns="0" rtlCol="0" anchor="t">
            <a:spAutoFit/>
          </a:bodyPr>
          <a:lstStyle/>
          <a:p>
            <a:pPr marL="0" lvl="0" indent="0" algn="l">
              <a:lnSpc>
                <a:spcPts val="8400"/>
              </a:lnSpc>
            </a:pPr>
            <a:r>
              <a:rPr lang="en-US" sz="6000" b="1" spc="300">
                <a:solidFill>
                  <a:srgbClr val="A79E9C"/>
                </a:solidFill>
                <a:latin typeface="Helios Extended Bold"/>
                <a:ea typeface="Helios Extended Bold"/>
                <a:cs typeface="Helios Extended Bold"/>
                <a:sym typeface="Helios Extended Bold"/>
              </a:rPr>
              <a:t>03</a:t>
            </a:r>
          </a:p>
        </p:txBody>
      </p:sp>
      <p:sp>
        <p:nvSpPr>
          <p:cNvPr id="7" name="TextBox 7"/>
          <p:cNvSpPr txBox="1"/>
          <p:nvPr/>
        </p:nvSpPr>
        <p:spPr>
          <a:xfrm>
            <a:off x="1882226" y="3275345"/>
            <a:ext cx="4775418" cy="389147"/>
          </a:xfrm>
          <a:prstGeom prst="rect">
            <a:avLst/>
          </a:prstGeom>
        </p:spPr>
        <p:txBody>
          <a:bodyPr lIns="0" tIns="0" rIns="0" bIns="0" rtlCol="0" anchor="t">
            <a:spAutoFit/>
          </a:bodyPr>
          <a:lstStyle/>
          <a:p>
            <a:pPr marL="0" lvl="0" indent="0" algn="l">
              <a:lnSpc>
                <a:spcPts val="3219"/>
              </a:lnSpc>
            </a:pPr>
            <a:r>
              <a:rPr lang="en-US" sz="2299" b="1" spc="229">
                <a:solidFill>
                  <a:srgbClr val="000000"/>
                </a:solidFill>
                <a:latin typeface="Heebo Bold"/>
                <a:ea typeface="Heebo Bold"/>
                <a:cs typeface="Heebo Bold"/>
                <a:sym typeface="Heebo Bold"/>
              </a:rPr>
              <a:t>INTRODUCTION</a:t>
            </a:r>
          </a:p>
        </p:txBody>
      </p:sp>
      <p:sp>
        <p:nvSpPr>
          <p:cNvPr id="8" name="TextBox 8"/>
          <p:cNvSpPr txBox="1"/>
          <p:nvPr/>
        </p:nvSpPr>
        <p:spPr>
          <a:xfrm>
            <a:off x="11630356" y="3275345"/>
            <a:ext cx="4775418" cy="389147"/>
          </a:xfrm>
          <a:prstGeom prst="rect">
            <a:avLst/>
          </a:prstGeom>
        </p:spPr>
        <p:txBody>
          <a:bodyPr lIns="0" tIns="0" rIns="0" bIns="0" rtlCol="0" anchor="t">
            <a:spAutoFit/>
          </a:bodyPr>
          <a:lstStyle/>
          <a:p>
            <a:pPr marL="0" lvl="0" indent="0" algn="l">
              <a:lnSpc>
                <a:spcPts val="3219"/>
              </a:lnSpc>
            </a:pPr>
            <a:r>
              <a:rPr lang="en-US" sz="2299" b="1" spc="229">
                <a:solidFill>
                  <a:srgbClr val="000000"/>
                </a:solidFill>
                <a:latin typeface="Heebo Bold"/>
                <a:ea typeface="Heebo Bold"/>
                <a:cs typeface="Heebo Bold"/>
                <a:sym typeface="Heebo Bold"/>
              </a:rPr>
              <a:t>RECOMMENDATIONS</a:t>
            </a:r>
          </a:p>
        </p:txBody>
      </p:sp>
      <p:sp>
        <p:nvSpPr>
          <p:cNvPr id="9" name="TextBox 9"/>
          <p:cNvSpPr txBox="1"/>
          <p:nvPr/>
        </p:nvSpPr>
        <p:spPr>
          <a:xfrm>
            <a:off x="1882226" y="5464059"/>
            <a:ext cx="4775418" cy="789305"/>
          </a:xfrm>
          <a:prstGeom prst="rect">
            <a:avLst/>
          </a:prstGeom>
        </p:spPr>
        <p:txBody>
          <a:bodyPr lIns="0" tIns="0" rIns="0" bIns="0" rtlCol="0" anchor="t">
            <a:spAutoFit/>
          </a:bodyPr>
          <a:lstStyle/>
          <a:p>
            <a:pPr algn="l">
              <a:lnSpc>
                <a:spcPts val="3219"/>
              </a:lnSpc>
            </a:pPr>
            <a:r>
              <a:rPr lang="en-US" sz="2299" b="1" spc="229">
                <a:solidFill>
                  <a:srgbClr val="000000"/>
                </a:solidFill>
                <a:latin typeface="Heebo Bold"/>
                <a:ea typeface="Heebo Bold"/>
                <a:cs typeface="Heebo Bold"/>
                <a:sym typeface="Heebo Bold"/>
              </a:rPr>
              <a:t>PROBLEM STATEMENT &amp;</a:t>
            </a:r>
          </a:p>
          <a:p>
            <a:pPr marL="0" lvl="0" indent="0" algn="l">
              <a:lnSpc>
                <a:spcPts val="3219"/>
              </a:lnSpc>
            </a:pPr>
            <a:r>
              <a:rPr lang="en-US" sz="2299" b="1" spc="229">
                <a:solidFill>
                  <a:srgbClr val="000000"/>
                </a:solidFill>
                <a:latin typeface="Heebo Bold"/>
                <a:ea typeface="Heebo Bold"/>
                <a:cs typeface="Heebo Bold"/>
                <a:sym typeface="Heebo Bold"/>
              </a:rPr>
              <a:t>OBJECTIVES</a:t>
            </a:r>
          </a:p>
        </p:txBody>
      </p:sp>
      <p:sp>
        <p:nvSpPr>
          <p:cNvPr id="10" name="TextBox 10"/>
          <p:cNvSpPr txBox="1"/>
          <p:nvPr/>
        </p:nvSpPr>
        <p:spPr>
          <a:xfrm>
            <a:off x="11630356" y="5464059"/>
            <a:ext cx="4775418" cy="389147"/>
          </a:xfrm>
          <a:prstGeom prst="rect">
            <a:avLst/>
          </a:prstGeom>
        </p:spPr>
        <p:txBody>
          <a:bodyPr lIns="0" tIns="0" rIns="0" bIns="0" rtlCol="0" anchor="t">
            <a:spAutoFit/>
          </a:bodyPr>
          <a:lstStyle/>
          <a:p>
            <a:pPr marL="0" lvl="0" indent="0" algn="l">
              <a:lnSpc>
                <a:spcPts val="3219"/>
              </a:lnSpc>
            </a:pPr>
            <a:r>
              <a:rPr lang="en-US" sz="2299" b="1" spc="229">
                <a:solidFill>
                  <a:srgbClr val="000000"/>
                </a:solidFill>
                <a:latin typeface="Heebo Bold"/>
                <a:ea typeface="Heebo Bold"/>
                <a:cs typeface="Heebo Bold"/>
                <a:sym typeface="Heebo Bold"/>
              </a:rPr>
              <a:t>APPENDIX</a:t>
            </a:r>
          </a:p>
        </p:txBody>
      </p:sp>
      <p:sp>
        <p:nvSpPr>
          <p:cNvPr id="11" name="TextBox 11"/>
          <p:cNvSpPr txBox="1"/>
          <p:nvPr/>
        </p:nvSpPr>
        <p:spPr>
          <a:xfrm>
            <a:off x="1882226" y="8167815"/>
            <a:ext cx="4775418" cy="789089"/>
          </a:xfrm>
          <a:prstGeom prst="rect">
            <a:avLst/>
          </a:prstGeom>
        </p:spPr>
        <p:txBody>
          <a:bodyPr lIns="0" tIns="0" rIns="0" bIns="0" rtlCol="0" anchor="t">
            <a:spAutoFit/>
          </a:bodyPr>
          <a:lstStyle/>
          <a:p>
            <a:pPr marL="0" lvl="0" indent="0" algn="l">
              <a:lnSpc>
                <a:spcPts val="3219"/>
              </a:lnSpc>
            </a:pPr>
            <a:r>
              <a:rPr lang="en-US" sz="2299" b="1" spc="229">
                <a:solidFill>
                  <a:srgbClr val="000000"/>
                </a:solidFill>
                <a:latin typeface="Heebo Bold"/>
                <a:ea typeface="Heebo Bold"/>
                <a:cs typeface="Heebo Bold"/>
                <a:sym typeface="Heebo Bold"/>
              </a:rPr>
              <a:t>EXPLORATORY DATA ANALYSIS</a:t>
            </a:r>
          </a:p>
        </p:txBody>
      </p:sp>
      <p:sp>
        <p:nvSpPr>
          <p:cNvPr id="12" name="TextBox 12"/>
          <p:cNvSpPr txBox="1"/>
          <p:nvPr/>
        </p:nvSpPr>
        <p:spPr>
          <a:xfrm>
            <a:off x="11630356" y="2152354"/>
            <a:ext cx="4775418" cy="1076217"/>
          </a:xfrm>
          <a:prstGeom prst="rect">
            <a:avLst/>
          </a:prstGeom>
        </p:spPr>
        <p:txBody>
          <a:bodyPr lIns="0" tIns="0" rIns="0" bIns="0" rtlCol="0" anchor="t">
            <a:spAutoFit/>
          </a:bodyPr>
          <a:lstStyle/>
          <a:p>
            <a:pPr marL="0" lvl="0" indent="0" algn="l">
              <a:lnSpc>
                <a:spcPts val="8400"/>
              </a:lnSpc>
            </a:pPr>
            <a:r>
              <a:rPr lang="en-US" sz="6000" b="1" spc="300">
                <a:solidFill>
                  <a:srgbClr val="A79E9C"/>
                </a:solidFill>
                <a:latin typeface="Helios Extended Bold"/>
                <a:ea typeface="Helios Extended Bold"/>
                <a:cs typeface="Helios Extended Bold"/>
                <a:sym typeface="Helios Extended Bold"/>
              </a:rPr>
              <a:t>04</a:t>
            </a:r>
          </a:p>
        </p:txBody>
      </p:sp>
      <p:sp>
        <p:nvSpPr>
          <p:cNvPr id="13" name="AutoShape 13"/>
          <p:cNvSpPr/>
          <p:nvPr/>
        </p:nvSpPr>
        <p:spPr>
          <a:xfrm>
            <a:off x="9144000" y="5967540"/>
            <a:ext cx="28575" cy="4319460"/>
          </a:xfrm>
          <a:prstGeom prst="line">
            <a:avLst/>
          </a:prstGeom>
          <a:ln w="57150" cap="flat">
            <a:solidFill>
              <a:srgbClr val="4E6E81"/>
            </a:solidFill>
            <a:prstDash val="sysDash"/>
            <a:headEnd type="none" w="sm" len="sm"/>
            <a:tailEnd type="none" w="sm" len="sm"/>
          </a:ln>
        </p:spPr>
        <p:txBody>
          <a:bodyPr/>
          <a:lstStyle/>
          <a:p>
            <a:endParaRPr lang="en-IN"/>
          </a:p>
        </p:txBody>
      </p:sp>
      <p:grpSp>
        <p:nvGrpSpPr>
          <p:cNvPr id="14" name="Group 14"/>
          <p:cNvGrpSpPr/>
          <p:nvPr/>
        </p:nvGrpSpPr>
        <p:grpSpPr>
          <a:xfrm>
            <a:off x="904455" y="911119"/>
            <a:ext cx="248490" cy="248490"/>
            <a:chOff x="0" y="0"/>
            <a:chExt cx="812800" cy="812800"/>
          </a:xfrm>
        </p:grpSpPr>
        <p:sp>
          <p:nvSpPr>
            <p:cNvPr id="15" name="Freeform 1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IN"/>
            </a:p>
          </p:txBody>
        </p:sp>
        <p:sp>
          <p:nvSpPr>
            <p:cNvPr id="16" name="TextBox 16"/>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17" name="Group 17"/>
          <p:cNvGrpSpPr/>
          <p:nvPr/>
        </p:nvGrpSpPr>
        <p:grpSpPr>
          <a:xfrm>
            <a:off x="17010810" y="911119"/>
            <a:ext cx="248490" cy="248490"/>
            <a:chOff x="0" y="0"/>
            <a:chExt cx="812800" cy="812800"/>
          </a:xfrm>
        </p:grpSpPr>
        <p:sp>
          <p:nvSpPr>
            <p:cNvPr id="18" name="Freeform 1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000000"/>
            </a:solidFill>
          </p:spPr>
          <p:txBody>
            <a:bodyPr/>
            <a:lstStyle/>
            <a:p>
              <a:endParaRPr lang="en-IN"/>
            </a:p>
          </p:txBody>
        </p:sp>
        <p:sp>
          <p:nvSpPr>
            <p:cNvPr id="19" name="TextBox 1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0531483" cy="10287000"/>
            <a:chOff x="0" y="0"/>
            <a:chExt cx="2773724" cy="2709333"/>
          </a:xfrm>
        </p:grpSpPr>
        <p:sp>
          <p:nvSpPr>
            <p:cNvPr id="3" name="Freeform 3"/>
            <p:cNvSpPr/>
            <p:nvPr/>
          </p:nvSpPr>
          <p:spPr>
            <a:xfrm>
              <a:off x="0" y="0"/>
              <a:ext cx="2773724" cy="2709333"/>
            </a:xfrm>
            <a:custGeom>
              <a:avLst/>
              <a:gdLst/>
              <a:ahLst/>
              <a:cxnLst/>
              <a:rect l="l" t="t" r="r" b="b"/>
              <a:pathLst>
                <a:path w="2773724" h="2709333">
                  <a:moveTo>
                    <a:pt x="0" y="0"/>
                  </a:moveTo>
                  <a:lnTo>
                    <a:pt x="2773724" y="0"/>
                  </a:lnTo>
                  <a:lnTo>
                    <a:pt x="2773724" y="2709333"/>
                  </a:lnTo>
                  <a:lnTo>
                    <a:pt x="0" y="2709333"/>
                  </a:lnTo>
                  <a:close/>
                </a:path>
              </a:pathLst>
            </a:custGeom>
            <a:solidFill>
              <a:srgbClr val="F2F1F1">
                <a:alpha val="80000"/>
              </a:srgbClr>
            </a:solidFill>
          </p:spPr>
          <p:txBody>
            <a:bodyPr/>
            <a:lstStyle/>
            <a:p>
              <a:endParaRPr lang="en-IN"/>
            </a:p>
          </p:txBody>
        </p:sp>
        <p:sp>
          <p:nvSpPr>
            <p:cNvPr id="4" name="TextBox 4"/>
            <p:cNvSpPr txBox="1"/>
            <p:nvPr/>
          </p:nvSpPr>
          <p:spPr>
            <a:xfrm>
              <a:off x="0" y="-47625"/>
              <a:ext cx="2773724" cy="2756958"/>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2529583" y="1402794"/>
            <a:ext cx="5472318" cy="4154756"/>
          </a:xfrm>
          <a:custGeom>
            <a:avLst/>
            <a:gdLst/>
            <a:ahLst/>
            <a:cxnLst/>
            <a:rect l="l" t="t" r="r" b="b"/>
            <a:pathLst>
              <a:path w="5472318" h="4154756">
                <a:moveTo>
                  <a:pt x="0" y="0"/>
                </a:moveTo>
                <a:lnTo>
                  <a:pt x="5472318" y="0"/>
                </a:lnTo>
                <a:lnTo>
                  <a:pt x="5472318" y="4154756"/>
                </a:lnTo>
                <a:lnTo>
                  <a:pt x="0" y="4154756"/>
                </a:lnTo>
                <a:lnTo>
                  <a:pt x="0" y="0"/>
                </a:lnTo>
                <a:close/>
              </a:path>
            </a:pathLst>
          </a:custGeom>
          <a:blipFill>
            <a:blip r:embed="rId2"/>
            <a:stretch>
              <a:fillRect t="-495" r="-108325"/>
            </a:stretch>
          </a:blipFill>
        </p:spPr>
        <p:txBody>
          <a:bodyPr/>
          <a:lstStyle/>
          <a:p>
            <a:endParaRPr lang="en-IN"/>
          </a:p>
        </p:txBody>
      </p:sp>
      <p:sp>
        <p:nvSpPr>
          <p:cNvPr id="6" name="Freeform 6"/>
          <p:cNvSpPr/>
          <p:nvPr/>
        </p:nvSpPr>
        <p:spPr>
          <a:xfrm>
            <a:off x="2529583" y="5857202"/>
            <a:ext cx="5472318" cy="4244032"/>
          </a:xfrm>
          <a:custGeom>
            <a:avLst/>
            <a:gdLst/>
            <a:ahLst/>
            <a:cxnLst/>
            <a:rect l="l" t="t" r="r" b="b"/>
            <a:pathLst>
              <a:path w="5472318" h="4244032">
                <a:moveTo>
                  <a:pt x="0" y="0"/>
                </a:moveTo>
                <a:lnTo>
                  <a:pt x="5472318" y="0"/>
                </a:lnTo>
                <a:lnTo>
                  <a:pt x="5472318" y="4244032"/>
                </a:lnTo>
                <a:lnTo>
                  <a:pt x="0" y="4244032"/>
                </a:lnTo>
                <a:lnTo>
                  <a:pt x="0" y="0"/>
                </a:lnTo>
                <a:close/>
              </a:path>
            </a:pathLst>
          </a:custGeom>
          <a:blipFill>
            <a:blip r:embed="rId3"/>
            <a:stretch>
              <a:fillRect t="-3837"/>
            </a:stretch>
          </a:blipFill>
        </p:spPr>
        <p:txBody>
          <a:bodyPr/>
          <a:lstStyle/>
          <a:p>
            <a:endParaRPr lang="en-IN"/>
          </a:p>
        </p:txBody>
      </p:sp>
      <p:sp>
        <p:nvSpPr>
          <p:cNvPr id="7" name="Freeform 7"/>
          <p:cNvSpPr/>
          <p:nvPr/>
        </p:nvSpPr>
        <p:spPr>
          <a:xfrm>
            <a:off x="10805144" y="4524229"/>
            <a:ext cx="7157374" cy="5577005"/>
          </a:xfrm>
          <a:custGeom>
            <a:avLst/>
            <a:gdLst/>
            <a:ahLst/>
            <a:cxnLst/>
            <a:rect l="l" t="t" r="r" b="b"/>
            <a:pathLst>
              <a:path w="7157374" h="5577005">
                <a:moveTo>
                  <a:pt x="0" y="0"/>
                </a:moveTo>
                <a:lnTo>
                  <a:pt x="7157374" y="0"/>
                </a:lnTo>
                <a:lnTo>
                  <a:pt x="7157374" y="5577005"/>
                </a:lnTo>
                <a:lnTo>
                  <a:pt x="0" y="5577005"/>
                </a:lnTo>
                <a:lnTo>
                  <a:pt x="0" y="0"/>
                </a:lnTo>
                <a:close/>
              </a:path>
            </a:pathLst>
          </a:custGeom>
          <a:blipFill>
            <a:blip r:embed="rId4"/>
            <a:stretch>
              <a:fillRect/>
            </a:stretch>
          </a:blipFill>
        </p:spPr>
        <p:txBody>
          <a:bodyPr/>
          <a:lstStyle/>
          <a:p>
            <a:endParaRPr lang="en-IN"/>
          </a:p>
        </p:txBody>
      </p:sp>
      <p:sp>
        <p:nvSpPr>
          <p:cNvPr id="8" name="TextBox 8"/>
          <p:cNvSpPr txBox="1"/>
          <p:nvPr/>
        </p:nvSpPr>
        <p:spPr>
          <a:xfrm>
            <a:off x="2162686" y="214169"/>
            <a:ext cx="14964380" cy="708024"/>
          </a:xfrm>
          <a:prstGeom prst="rect">
            <a:avLst/>
          </a:prstGeom>
        </p:spPr>
        <p:txBody>
          <a:bodyPr lIns="0" tIns="0" rIns="0" bIns="0" rtlCol="0" anchor="t">
            <a:spAutoFit/>
          </a:bodyPr>
          <a:lstStyle/>
          <a:p>
            <a:pPr algn="ctr">
              <a:lnSpc>
                <a:spcPts val="5600"/>
              </a:lnSpc>
            </a:pPr>
            <a:r>
              <a:rPr lang="en-US" sz="4000" b="1">
                <a:solidFill>
                  <a:srgbClr val="000000"/>
                </a:solidFill>
                <a:latin typeface="Helios Extended Bold"/>
                <a:ea typeface="Helios Extended Bold"/>
                <a:cs typeface="Helios Extended Bold"/>
                <a:sym typeface="Helios Extended Bold"/>
              </a:rPr>
              <a:t>CONFUSION MATRIX</a:t>
            </a:r>
          </a:p>
        </p:txBody>
      </p:sp>
      <p:sp>
        <p:nvSpPr>
          <p:cNvPr id="9" name="TextBox 9"/>
          <p:cNvSpPr txBox="1"/>
          <p:nvPr/>
        </p:nvSpPr>
        <p:spPr>
          <a:xfrm>
            <a:off x="11130093" y="1448765"/>
            <a:ext cx="6129207" cy="2501265"/>
          </a:xfrm>
          <a:prstGeom prst="rect">
            <a:avLst/>
          </a:prstGeom>
        </p:spPr>
        <p:txBody>
          <a:bodyPr lIns="0" tIns="0" rIns="0" bIns="0" rtlCol="0" anchor="t">
            <a:spAutoFit/>
          </a:bodyPr>
          <a:lstStyle/>
          <a:p>
            <a:pPr algn="ctr">
              <a:lnSpc>
                <a:spcPts val="3359"/>
              </a:lnSpc>
            </a:pPr>
            <a:r>
              <a:rPr lang="en-US" sz="2399" spc="239">
                <a:solidFill>
                  <a:srgbClr val="000000"/>
                </a:solidFill>
                <a:latin typeface="Alike"/>
                <a:ea typeface="Alike"/>
                <a:cs typeface="Alike"/>
                <a:sym typeface="Alike"/>
              </a:rPr>
              <a:t>We got a really good score from the model created based on the train &amp; test data.</a:t>
            </a:r>
          </a:p>
          <a:p>
            <a:pPr algn="ctr">
              <a:lnSpc>
                <a:spcPts val="3359"/>
              </a:lnSpc>
            </a:pPr>
            <a:endParaRPr lang="en-US" sz="2399" spc="239">
              <a:solidFill>
                <a:srgbClr val="000000"/>
              </a:solidFill>
              <a:latin typeface="Alike"/>
              <a:ea typeface="Alike"/>
              <a:cs typeface="Alike"/>
              <a:sym typeface="Alike"/>
            </a:endParaRPr>
          </a:p>
          <a:p>
            <a:pPr algn="ctr">
              <a:lnSpc>
                <a:spcPts val="3359"/>
              </a:lnSpc>
              <a:spcBef>
                <a:spcPct val="0"/>
              </a:spcBef>
            </a:pPr>
            <a:r>
              <a:rPr lang="en-US" sz="2399" spc="239">
                <a:solidFill>
                  <a:srgbClr val="000000"/>
                </a:solidFill>
                <a:latin typeface="Alike"/>
                <a:ea typeface="Alike"/>
                <a:cs typeface="Alike"/>
                <a:sym typeface="Alike"/>
              </a:rPr>
              <a:t>Below are are accuracy score for the train data as well as the test data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33462" y="0"/>
            <a:ext cx="0" cy="3768928"/>
          </a:xfrm>
          <a:prstGeom prst="line">
            <a:avLst/>
          </a:prstGeom>
          <a:ln w="57150" cap="flat">
            <a:solidFill>
              <a:srgbClr val="4E6E81"/>
            </a:solidFill>
            <a:prstDash val="sysDash"/>
            <a:headEnd type="none" w="sm" len="sm"/>
            <a:tailEnd type="none" w="sm" len="sm"/>
          </a:ln>
        </p:spPr>
        <p:txBody>
          <a:bodyPr/>
          <a:lstStyle/>
          <a:p>
            <a:endParaRPr lang="en-IN"/>
          </a:p>
        </p:txBody>
      </p:sp>
      <p:grpSp>
        <p:nvGrpSpPr>
          <p:cNvPr id="3" name="Group 3"/>
          <p:cNvGrpSpPr/>
          <p:nvPr/>
        </p:nvGrpSpPr>
        <p:grpSpPr>
          <a:xfrm>
            <a:off x="8001007" y="0"/>
            <a:ext cx="10286993" cy="10287000"/>
            <a:chOff x="0" y="0"/>
            <a:chExt cx="2709331" cy="2709333"/>
          </a:xfrm>
        </p:grpSpPr>
        <p:sp>
          <p:nvSpPr>
            <p:cNvPr id="4" name="Freeform 4"/>
            <p:cNvSpPr/>
            <p:nvPr/>
          </p:nvSpPr>
          <p:spPr>
            <a:xfrm>
              <a:off x="0" y="0"/>
              <a:ext cx="2709331" cy="2709333"/>
            </a:xfrm>
            <a:custGeom>
              <a:avLst/>
              <a:gdLst/>
              <a:ahLst/>
              <a:cxnLst/>
              <a:rect l="l" t="t" r="r" b="b"/>
              <a:pathLst>
                <a:path w="2709331" h="2709333">
                  <a:moveTo>
                    <a:pt x="0" y="0"/>
                  </a:moveTo>
                  <a:lnTo>
                    <a:pt x="2709331" y="0"/>
                  </a:lnTo>
                  <a:lnTo>
                    <a:pt x="2709331" y="2709333"/>
                  </a:lnTo>
                  <a:lnTo>
                    <a:pt x="0" y="2709333"/>
                  </a:lnTo>
                  <a:close/>
                </a:path>
              </a:pathLst>
            </a:custGeom>
            <a:solidFill>
              <a:srgbClr val="F2F1F1">
                <a:alpha val="80000"/>
              </a:srgbClr>
            </a:solidFill>
          </p:spPr>
          <p:txBody>
            <a:bodyPr/>
            <a:lstStyle/>
            <a:p>
              <a:endParaRPr lang="en-IN"/>
            </a:p>
          </p:txBody>
        </p:sp>
        <p:sp>
          <p:nvSpPr>
            <p:cNvPr id="5" name="TextBox 5"/>
            <p:cNvSpPr txBox="1"/>
            <p:nvPr/>
          </p:nvSpPr>
          <p:spPr>
            <a:xfrm>
              <a:off x="0" y="-95250"/>
              <a:ext cx="2709331" cy="2804583"/>
            </a:xfrm>
            <a:prstGeom prst="rect">
              <a:avLst/>
            </a:prstGeom>
          </p:spPr>
          <p:txBody>
            <a:bodyPr lIns="50800" tIns="50800" rIns="50800" bIns="50800" rtlCol="0" anchor="ctr"/>
            <a:lstStyle/>
            <a:p>
              <a:pPr marL="0" lvl="0" indent="0" algn="l">
                <a:lnSpc>
                  <a:spcPts val="3679"/>
                </a:lnSpc>
                <a:spcBef>
                  <a:spcPct val="0"/>
                </a:spcBef>
              </a:pPr>
              <a:endParaRPr/>
            </a:p>
          </p:txBody>
        </p:sp>
      </p:grpSp>
      <p:sp>
        <p:nvSpPr>
          <p:cNvPr id="6" name="TextBox 6"/>
          <p:cNvSpPr txBox="1"/>
          <p:nvPr/>
        </p:nvSpPr>
        <p:spPr>
          <a:xfrm>
            <a:off x="765978" y="3645103"/>
            <a:ext cx="7487600" cy="882711"/>
          </a:xfrm>
          <a:prstGeom prst="rect">
            <a:avLst/>
          </a:prstGeom>
        </p:spPr>
        <p:txBody>
          <a:bodyPr lIns="0" tIns="0" rIns="0" bIns="0" rtlCol="0" anchor="t">
            <a:spAutoFit/>
          </a:bodyPr>
          <a:lstStyle/>
          <a:p>
            <a:pPr marL="0" lvl="0" indent="0" algn="l">
              <a:lnSpc>
                <a:spcPts val="6995"/>
              </a:lnSpc>
            </a:pPr>
            <a:r>
              <a:rPr lang="en-US" sz="4996" b="1" spc="249">
                <a:solidFill>
                  <a:srgbClr val="000000"/>
                </a:solidFill>
                <a:latin typeface="Helios Extended Bold"/>
                <a:ea typeface="Helios Extended Bold"/>
                <a:cs typeface="Helios Extended Bold"/>
                <a:sym typeface="Helios Extended Bold"/>
              </a:rPr>
              <a:t>INTRODUCTION</a:t>
            </a:r>
          </a:p>
        </p:txBody>
      </p:sp>
      <p:sp>
        <p:nvSpPr>
          <p:cNvPr id="7" name="TextBox 7"/>
          <p:cNvSpPr txBox="1"/>
          <p:nvPr/>
        </p:nvSpPr>
        <p:spPr>
          <a:xfrm>
            <a:off x="8505188" y="192691"/>
            <a:ext cx="9278632" cy="10104234"/>
          </a:xfrm>
          <a:prstGeom prst="rect">
            <a:avLst/>
          </a:prstGeom>
        </p:spPr>
        <p:txBody>
          <a:bodyPr lIns="0" tIns="0" rIns="0" bIns="0" rtlCol="0" anchor="t">
            <a:spAutoFit/>
          </a:bodyPr>
          <a:lstStyle/>
          <a:p>
            <a:pPr algn="just">
              <a:lnSpc>
                <a:spcPts val="4224"/>
              </a:lnSpc>
            </a:pPr>
            <a:r>
              <a:rPr lang="en-US" sz="2640" spc="264">
                <a:solidFill>
                  <a:srgbClr val="000000"/>
                </a:solidFill>
                <a:latin typeface="Alike"/>
                <a:ea typeface="Alike"/>
                <a:cs typeface="Alike"/>
                <a:sym typeface="Alike"/>
              </a:rPr>
              <a:t>In an era of rapid digitization and widespread mobile phone and internet access, consumer opinions have become invaluable assets for product-based companies, particularly those in the B2C sector. </a:t>
            </a:r>
          </a:p>
          <a:p>
            <a:pPr algn="just">
              <a:lnSpc>
                <a:spcPts val="4224"/>
              </a:lnSpc>
            </a:pPr>
            <a:endParaRPr lang="en-US" sz="2640" spc="264">
              <a:solidFill>
                <a:srgbClr val="000000"/>
              </a:solidFill>
              <a:latin typeface="Alike"/>
              <a:ea typeface="Alike"/>
              <a:cs typeface="Alike"/>
              <a:sym typeface="Alike"/>
            </a:endParaRPr>
          </a:p>
          <a:p>
            <a:pPr algn="just">
              <a:lnSpc>
                <a:spcPts val="4224"/>
              </a:lnSpc>
            </a:pPr>
            <a:r>
              <a:rPr lang="en-US" sz="2640" spc="264">
                <a:solidFill>
                  <a:srgbClr val="000000"/>
                </a:solidFill>
                <a:latin typeface="Alike"/>
                <a:ea typeface="Alike"/>
                <a:cs typeface="Alike"/>
                <a:sym typeface="Alike"/>
              </a:rPr>
              <a:t>As mobile phones and internet access become ubiquitous, consumer opinions hold increasing value for B2C companies. In e-commerce, where physical product experiences are impossible, customers rely heavily on online reviews to guide their purchase decisions. However, sorting through numerous text reviews can be overwhelming. To simplify this, a more efficient numerical rating system based on review analysis can help streamline the decision-making process, making it easier for consumers to choose the right products.</a:t>
            </a:r>
          </a:p>
          <a:p>
            <a:pPr marL="0" lvl="0" indent="0" algn="just">
              <a:lnSpc>
                <a:spcPts val="4224"/>
              </a:lnSpc>
            </a:pPr>
            <a:endParaRPr lang="en-US" sz="2640" spc="264">
              <a:solidFill>
                <a:srgbClr val="000000"/>
              </a:solidFill>
              <a:latin typeface="Alike"/>
              <a:ea typeface="Alike"/>
              <a:cs typeface="Alike"/>
              <a:sym typeface="Alike"/>
            </a:endParaRPr>
          </a:p>
        </p:txBody>
      </p:sp>
      <p:grpSp>
        <p:nvGrpSpPr>
          <p:cNvPr id="8" name="Group 8"/>
          <p:cNvGrpSpPr/>
          <p:nvPr/>
        </p:nvGrpSpPr>
        <p:grpSpPr>
          <a:xfrm>
            <a:off x="1033462" y="5143500"/>
            <a:ext cx="5979383" cy="3642236"/>
            <a:chOff x="0" y="0"/>
            <a:chExt cx="1574817" cy="959272"/>
          </a:xfrm>
        </p:grpSpPr>
        <p:sp>
          <p:nvSpPr>
            <p:cNvPr id="9" name="Freeform 9"/>
            <p:cNvSpPr/>
            <p:nvPr/>
          </p:nvSpPr>
          <p:spPr>
            <a:xfrm>
              <a:off x="0" y="0"/>
              <a:ext cx="1574817" cy="959272"/>
            </a:xfrm>
            <a:custGeom>
              <a:avLst/>
              <a:gdLst/>
              <a:ahLst/>
              <a:cxnLst/>
              <a:rect l="l" t="t" r="r" b="b"/>
              <a:pathLst>
                <a:path w="1574817" h="959272">
                  <a:moveTo>
                    <a:pt x="25895" y="0"/>
                  </a:moveTo>
                  <a:lnTo>
                    <a:pt x="1548922" y="0"/>
                  </a:lnTo>
                  <a:cubicBezTo>
                    <a:pt x="1563223" y="0"/>
                    <a:pt x="1574817" y="11594"/>
                    <a:pt x="1574817" y="25895"/>
                  </a:cubicBezTo>
                  <a:lnTo>
                    <a:pt x="1574817" y="933377"/>
                  </a:lnTo>
                  <a:cubicBezTo>
                    <a:pt x="1574817" y="940244"/>
                    <a:pt x="1572089" y="946831"/>
                    <a:pt x="1567232" y="951687"/>
                  </a:cubicBezTo>
                  <a:cubicBezTo>
                    <a:pt x="1562376" y="956544"/>
                    <a:pt x="1555789" y="959272"/>
                    <a:pt x="1548922" y="959272"/>
                  </a:cubicBezTo>
                  <a:lnTo>
                    <a:pt x="25895" y="959272"/>
                  </a:lnTo>
                  <a:cubicBezTo>
                    <a:pt x="19027" y="959272"/>
                    <a:pt x="12441" y="956544"/>
                    <a:pt x="7585" y="951687"/>
                  </a:cubicBezTo>
                  <a:cubicBezTo>
                    <a:pt x="2728" y="946831"/>
                    <a:pt x="0" y="940244"/>
                    <a:pt x="0" y="933377"/>
                  </a:cubicBezTo>
                  <a:lnTo>
                    <a:pt x="0" y="25895"/>
                  </a:lnTo>
                  <a:cubicBezTo>
                    <a:pt x="0" y="19027"/>
                    <a:pt x="2728" y="12441"/>
                    <a:pt x="7585" y="7585"/>
                  </a:cubicBezTo>
                  <a:cubicBezTo>
                    <a:pt x="12441" y="2728"/>
                    <a:pt x="19027" y="0"/>
                    <a:pt x="25895" y="0"/>
                  </a:cubicBezTo>
                  <a:close/>
                </a:path>
              </a:pathLst>
            </a:custGeom>
            <a:solidFill>
              <a:srgbClr val="4E6E81"/>
            </a:solidFill>
          </p:spPr>
          <p:txBody>
            <a:bodyPr/>
            <a:lstStyle/>
            <a:p>
              <a:endParaRPr lang="en-IN"/>
            </a:p>
          </p:txBody>
        </p:sp>
        <p:sp>
          <p:nvSpPr>
            <p:cNvPr id="10" name="TextBox 10"/>
            <p:cNvSpPr txBox="1"/>
            <p:nvPr/>
          </p:nvSpPr>
          <p:spPr>
            <a:xfrm>
              <a:off x="0" y="-123825"/>
              <a:ext cx="1574817" cy="1083097"/>
            </a:xfrm>
            <a:prstGeom prst="rect">
              <a:avLst/>
            </a:prstGeom>
          </p:spPr>
          <p:txBody>
            <a:bodyPr lIns="50800" tIns="50800" rIns="50800" bIns="50800" rtlCol="0" anchor="ctr"/>
            <a:lstStyle/>
            <a:p>
              <a:pPr marL="0" lvl="0" indent="0" algn="l">
                <a:lnSpc>
                  <a:spcPts val="6995"/>
                </a:lnSpc>
                <a:spcBef>
                  <a:spcPct val="0"/>
                </a:spcBef>
              </a:pPr>
              <a:r>
                <a:rPr lang="en-US" sz="4996" b="1" u="none" strike="noStrike" spc="249">
                  <a:solidFill>
                    <a:srgbClr val="FFFFFF"/>
                  </a:solidFill>
                  <a:latin typeface="Helios Extended Bold"/>
                  <a:ea typeface="Helios Extended Bold"/>
                  <a:cs typeface="Helios Extended Bold"/>
                  <a:sym typeface="Helios Extended Bold"/>
                </a:rPr>
                <a:t>WEB AND SOCIAL MEDIA ANALYSIS</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390105"/>
            <a:ext cx="6600173" cy="9506790"/>
            <a:chOff x="0" y="0"/>
            <a:chExt cx="1106458" cy="1593725"/>
          </a:xfrm>
        </p:grpSpPr>
        <p:sp>
          <p:nvSpPr>
            <p:cNvPr id="3" name="Freeform 3"/>
            <p:cNvSpPr/>
            <p:nvPr/>
          </p:nvSpPr>
          <p:spPr>
            <a:xfrm>
              <a:off x="0" y="0"/>
              <a:ext cx="1106458" cy="1593725"/>
            </a:xfrm>
            <a:custGeom>
              <a:avLst/>
              <a:gdLst/>
              <a:ahLst/>
              <a:cxnLst/>
              <a:rect l="l" t="t" r="r" b="b"/>
              <a:pathLst>
                <a:path w="1106458" h="1593725">
                  <a:moveTo>
                    <a:pt x="0" y="0"/>
                  </a:moveTo>
                  <a:lnTo>
                    <a:pt x="1106458" y="0"/>
                  </a:lnTo>
                  <a:lnTo>
                    <a:pt x="1106458" y="1593725"/>
                  </a:lnTo>
                  <a:lnTo>
                    <a:pt x="0" y="1593725"/>
                  </a:lnTo>
                  <a:close/>
                </a:path>
              </a:pathLst>
            </a:custGeom>
            <a:blipFill>
              <a:blip r:embed="rId2"/>
              <a:stretch>
                <a:fillRect l="-17157" r="-17157"/>
              </a:stretch>
            </a:blipFill>
          </p:spPr>
          <p:txBody>
            <a:bodyPr/>
            <a:lstStyle/>
            <a:p>
              <a:endParaRPr lang="en-IN"/>
            </a:p>
          </p:txBody>
        </p:sp>
      </p:grpSp>
      <p:sp>
        <p:nvSpPr>
          <p:cNvPr id="4" name="TextBox 4"/>
          <p:cNvSpPr txBox="1"/>
          <p:nvPr/>
        </p:nvSpPr>
        <p:spPr>
          <a:xfrm>
            <a:off x="8076548" y="1293383"/>
            <a:ext cx="9523202" cy="8716306"/>
          </a:xfrm>
          <a:prstGeom prst="rect">
            <a:avLst/>
          </a:prstGeom>
        </p:spPr>
        <p:txBody>
          <a:bodyPr lIns="0" tIns="0" rIns="0" bIns="0" rtlCol="0" anchor="t">
            <a:spAutoFit/>
          </a:bodyPr>
          <a:lstStyle/>
          <a:p>
            <a:pPr algn="just">
              <a:lnSpc>
                <a:spcPts val="3840"/>
              </a:lnSpc>
            </a:pPr>
            <a:r>
              <a:rPr lang="en-US" sz="2400" spc="240">
                <a:solidFill>
                  <a:srgbClr val="000000"/>
                </a:solidFill>
                <a:latin typeface="Alike"/>
                <a:ea typeface="Alike"/>
                <a:cs typeface="Alike"/>
                <a:sym typeface="Alike"/>
              </a:rPr>
              <a:t>As a new entrant in the U.S. mobile phone market, the company needs to leverage insights from customer reviews to better understand user preferences and improve its product offerings. Key challenges include:</a:t>
            </a:r>
          </a:p>
          <a:p>
            <a:pPr marL="518160" lvl="1" indent="-259080" algn="just">
              <a:lnSpc>
                <a:spcPts val="3840"/>
              </a:lnSpc>
              <a:buFont typeface="Arial"/>
              <a:buChar char="•"/>
            </a:pPr>
            <a:r>
              <a:rPr lang="en-US" sz="2400" spc="240">
                <a:solidFill>
                  <a:srgbClr val="000000"/>
                </a:solidFill>
                <a:latin typeface="Alike Bold"/>
                <a:ea typeface="Alike Bold"/>
                <a:cs typeface="Alike Bold"/>
                <a:sym typeface="Alike Bold"/>
              </a:rPr>
              <a:t>Customer Sentiment:</a:t>
            </a:r>
          </a:p>
          <a:p>
            <a:pPr marL="1036320" lvl="2" indent="-345440" algn="just">
              <a:lnSpc>
                <a:spcPts val="3840"/>
              </a:lnSpc>
              <a:buAutoNum type="alphaLcPeriod"/>
            </a:pPr>
            <a:r>
              <a:rPr lang="en-US" sz="2400" spc="240">
                <a:solidFill>
                  <a:srgbClr val="000000"/>
                </a:solidFill>
                <a:latin typeface="Alike"/>
                <a:ea typeface="Alike"/>
                <a:cs typeface="Alike"/>
                <a:sym typeface="Alike"/>
              </a:rPr>
              <a:t>Analyzing reviews to identify what features users value most and what drives dissatisfaction.</a:t>
            </a:r>
          </a:p>
          <a:p>
            <a:pPr marL="518160" lvl="1" indent="-259080" algn="just">
              <a:lnSpc>
                <a:spcPts val="3840"/>
              </a:lnSpc>
              <a:buFont typeface="Arial"/>
              <a:buChar char="•"/>
            </a:pPr>
            <a:r>
              <a:rPr lang="en-US" sz="2400" spc="240">
                <a:solidFill>
                  <a:srgbClr val="000000"/>
                </a:solidFill>
                <a:latin typeface="Alike Bold"/>
                <a:ea typeface="Alike Bold"/>
                <a:cs typeface="Alike Bold"/>
                <a:sym typeface="Alike Bold"/>
              </a:rPr>
              <a:t>Product Optimization:</a:t>
            </a:r>
          </a:p>
          <a:p>
            <a:pPr marL="1036320" lvl="2" indent="-345440" algn="just">
              <a:lnSpc>
                <a:spcPts val="3840"/>
              </a:lnSpc>
              <a:buAutoNum type="alphaLcPeriod"/>
            </a:pPr>
            <a:r>
              <a:rPr lang="en-US" sz="2400" spc="240">
                <a:solidFill>
                  <a:srgbClr val="000000"/>
                </a:solidFill>
                <a:latin typeface="Alike"/>
                <a:ea typeface="Alike"/>
                <a:cs typeface="Alike"/>
                <a:sym typeface="Alike"/>
              </a:rPr>
              <a:t> Using review data to guide product development, ensuring features align with customer expectations and needs.</a:t>
            </a:r>
          </a:p>
          <a:p>
            <a:pPr marL="518160" lvl="1" indent="-259080" algn="just">
              <a:lnSpc>
                <a:spcPts val="3840"/>
              </a:lnSpc>
              <a:buFont typeface="Arial"/>
              <a:buChar char="•"/>
            </a:pPr>
            <a:r>
              <a:rPr lang="en-US" sz="2400" spc="240">
                <a:solidFill>
                  <a:srgbClr val="000000"/>
                </a:solidFill>
                <a:latin typeface="Alike Bold"/>
                <a:ea typeface="Alike Bold"/>
                <a:cs typeface="Alike Bold"/>
                <a:sym typeface="Alike Bold"/>
              </a:rPr>
              <a:t>Market Strategy Enhancement:</a:t>
            </a:r>
          </a:p>
          <a:p>
            <a:pPr marL="1036320" lvl="2" indent="-345440" algn="just">
              <a:lnSpc>
                <a:spcPts val="3840"/>
              </a:lnSpc>
              <a:buAutoNum type="alphaLcPeriod"/>
            </a:pPr>
            <a:r>
              <a:rPr lang="en-US" sz="2400" spc="240">
                <a:solidFill>
                  <a:srgbClr val="000000"/>
                </a:solidFill>
                <a:latin typeface="Alike"/>
                <a:ea typeface="Alike"/>
                <a:cs typeface="Alike"/>
                <a:sym typeface="Alike"/>
              </a:rPr>
              <a:t>Develop data-driven marketing strategies by analyzing customer reviews to highlight strengths, address pain points, and tailor messaging, improving brand perception and increasing customer satisfaction and market share.</a:t>
            </a:r>
          </a:p>
          <a:p>
            <a:pPr marL="0" lvl="0" indent="0" algn="just">
              <a:lnSpc>
                <a:spcPts val="3840"/>
              </a:lnSpc>
            </a:pPr>
            <a:endParaRPr lang="en-US" sz="2400" spc="240">
              <a:solidFill>
                <a:srgbClr val="000000"/>
              </a:solidFill>
              <a:latin typeface="Alike"/>
              <a:ea typeface="Alike"/>
              <a:cs typeface="Alike"/>
              <a:sym typeface="Alike"/>
            </a:endParaRPr>
          </a:p>
        </p:txBody>
      </p:sp>
      <p:sp>
        <p:nvSpPr>
          <p:cNvPr id="5" name="AutoShape 5"/>
          <p:cNvSpPr/>
          <p:nvPr/>
        </p:nvSpPr>
        <p:spPr>
          <a:xfrm flipH="1">
            <a:off x="550043" y="0"/>
            <a:ext cx="0" cy="3108840"/>
          </a:xfrm>
          <a:prstGeom prst="line">
            <a:avLst/>
          </a:prstGeom>
          <a:ln w="57150" cap="flat">
            <a:solidFill>
              <a:srgbClr val="4E6E81"/>
            </a:solidFill>
            <a:prstDash val="sysDash"/>
            <a:headEnd type="none" w="sm" len="sm"/>
            <a:tailEnd type="none" w="sm" len="sm"/>
          </a:ln>
        </p:spPr>
        <p:txBody>
          <a:bodyPr/>
          <a:lstStyle/>
          <a:p>
            <a:endParaRPr lang="en-IN"/>
          </a:p>
        </p:txBody>
      </p:sp>
      <p:sp>
        <p:nvSpPr>
          <p:cNvPr id="6" name="TextBox 6"/>
          <p:cNvSpPr txBox="1"/>
          <p:nvPr/>
        </p:nvSpPr>
        <p:spPr>
          <a:xfrm>
            <a:off x="8076548" y="496485"/>
            <a:ext cx="9905204" cy="892148"/>
          </a:xfrm>
          <a:prstGeom prst="rect">
            <a:avLst/>
          </a:prstGeom>
        </p:spPr>
        <p:txBody>
          <a:bodyPr lIns="0" tIns="0" rIns="0" bIns="0" rtlCol="0" anchor="t">
            <a:spAutoFit/>
          </a:bodyPr>
          <a:lstStyle/>
          <a:p>
            <a:pPr marL="0" lvl="0" indent="0" algn="l">
              <a:lnSpc>
                <a:spcPts val="7000"/>
              </a:lnSpc>
            </a:pPr>
            <a:r>
              <a:rPr lang="en-US" sz="5000" b="1" spc="250">
                <a:solidFill>
                  <a:srgbClr val="000000"/>
                </a:solidFill>
                <a:latin typeface="Helios Extended Bold"/>
                <a:ea typeface="Helios Extended Bold"/>
                <a:cs typeface="Helios Extended Bold"/>
                <a:sym typeface="Helios Extended Bold"/>
              </a:rPr>
              <a:t>PROBLEM STATEMENT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390105"/>
            <a:ext cx="6600173" cy="9506790"/>
            <a:chOff x="0" y="0"/>
            <a:chExt cx="1106458" cy="1593725"/>
          </a:xfrm>
        </p:grpSpPr>
        <p:sp>
          <p:nvSpPr>
            <p:cNvPr id="3" name="Freeform 3"/>
            <p:cNvSpPr/>
            <p:nvPr/>
          </p:nvSpPr>
          <p:spPr>
            <a:xfrm>
              <a:off x="0" y="0"/>
              <a:ext cx="1106458" cy="1593725"/>
            </a:xfrm>
            <a:custGeom>
              <a:avLst/>
              <a:gdLst/>
              <a:ahLst/>
              <a:cxnLst/>
              <a:rect l="l" t="t" r="r" b="b"/>
              <a:pathLst>
                <a:path w="1106458" h="1593725">
                  <a:moveTo>
                    <a:pt x="0" y="0"/>
                  </a:moveTo>
                  <a:lnTo>
                    <a:pt x="1106458" y="0"/>
                  </a:lnTo>
                  <a:lnTo>
                    <a:pt x="1106458" y="1593725"/>
                  </a:lnTo>
                  <a:lnTo>
                    <a:pt x="0" y="1593725"/>
                  </a:lnTo>
                  <a:close/>
                </a:path>
              </a:pathLst>
            </a:custGeom>
            <a:blipFill>
              <a:blip r:embed="rId2"/>
              <a:stretch>
                <a:fillRect l="-22019" r="-22019"/>
              </a:stretch>
            </a:blipFill>
          </p:spPr>
          <p:txBody>
            <a:bodyPr/>
            <a:lstStyle/>
            <a:p>
              <a:endParaRPr lang="en-IN"/>
            </a:p>
          </p:txBody>
        </p:sp>
      </p:grpSp>
      <p:sp>
        <p:nvSpPr>
          <p:cNvPr id="4" name="AutoShape 4"/>
          <p:cNvSpPr/>
          <p:nvPr/>
        </p:nvSpPr>
        <p:spPr>
          <a:xfrm flipH="1">
            <a:off x="550043" y="0"/>
            <a:ext cx="0" cy="3108840"/>
          </a:xfrm>
          <a:prstGeom prst="line">
            <a:avLst/>
          </a:prstGeom>
          <a:ln w="57150" cap="flat">
            <a:solidFill>
              <a:srgbClr val="4E6E81"/>
            </a:solidFill>
            <a:prstDash val="sysDash"/>
            <a:headEnd type="none" w="sm" len="sm"/>
            <a:tailEnd type="none" w="sm" len="sm"/>
          </a:ln>
        </p:spPr>
        <p:txBody>
          <a:bodyPr/>
          <a:lstStyle/>
          <a:p>
            <a:endParaRPr lang="en-IN"/>
          </a:p>
        </p:txBody>
      </p:sp>
      <p:sp>
        <p:nvSpPr>
          <p:cNvPr id="5" name="TextBox 5"/>
          <p:cNvSpPr txBox="1"/>
          <p:nvPr/>
        </p:nvSpPr>
        <p:spPr>
          <a:xfrm>
            <a:off x="8076548" y="1569720"/>
            <a:ext cx="9523202" cy="8717280"/>
          </a:xfrm>
          <a:prstGeom prst="rect">
            <a:avLst/>
          </a:prstGeom>
        </p:spPr>
        <p:txBody>
          <a:bodyPr lIns="0" tIns="0" rIns="0" bIns="0" rtlCol="0" anchor="t">
            <a:spAutoFit/>
          </a:bodyPr>
          <a:lstStyle/>
          <a:p>
            <a:pPr marL="518160" lvl="1" indent="-259080" algn="just">
              <a:lnSpc>
                <a:spcPts val="3840"/>
              </a:lnSpc>
              <a:buFont typeface="Arial"/>
              <a:buChar char="•"/>
            </a:pPr>
            <a:r>
              <a:rPr lang="en-US" sz="2400" spc="240">
                <a:solidFill>
                  <a:srgbClr val="000000"/>
                </a:solidFill>
                <a:latin typeface="Alike"/>
                <a:ea typeface="Alike"/>
                <a:cs typeface="Alike"/>
                <a:sym typeface="Alike"/>
              </a:rPr>
              <a:t>Conduct in-depth market research to understand current trends, consumer preferences &amp; competitor offering.</a:t>
            </a:r>
          </a:p>
          <a:p>
            <a:pPr algn="just">
              <a:lnSpc>
                <a:spcPts val="3840"/>
              </a:lnSpc>
            </a:pPr>
            <a:endParaRPr lang="en-US" sz="2400" spc="240">
              <a:solidFill>
                <a:srgbClr val="000000"/>
              </a:solidFill>
              <a:latin typeface="Alike"/>
              <a:ea typeface="Alike"/>
              <a:cs typeface="Alike"/>
              <a:sym typeface="Alike"/>
            </a:endParaRPr>
          </a:p>
          <a:p>
            <a:pPr marL="518160" lvl="1" indent="-259080" algn="just">
              <a:lnSpc>
                <a:spcPts val="3840"/>
              </a:lnSpc>
              <a:buFont typeface="Arial"/>
              <a:buChar char="•"/>
            </a:pPr>
            <a:r>
              <a:rPr lang="en-US" sz="2400" spc="240">
                <a:solidFill>
                  <a:srgbClr val="000000"/>
                </a:solidFill>
                <a:latin typeface="Alike"/>
                <a:ea typeface="Alike"/>
                <a:cs typeface="Alike"/>
                <a:sym typeface="Alike"/>
              </a:rPr>
              <a:t>Identify gaps in the market and pinpoint specific needs that a new product can address with their specific needs and preferences.</a:t>
            </a:r>
          </a:p>
          <a:p>
            <a:pPr algn="just">
              <a:lnSpc>
                <a:spcPts val="3840"/>
              </a:lnSpc>
            </a:pPr>
            <a:endParaRPr lang="en-US" sz="2400" spc="240">
              <a:solidFill>
                <a:srgbClr val="000000"/>
              </a:solidFill>
              <a:latin typeface="Alike"/>
              <a:ea typeface="Alike"/>
              <a:cs typeface="Alike"/>
              <a:sym typeface="Alike"/>
            </a:endParaRPr>
          </a:p>
          <a:p>
            <a:pPr marL="518160" lvl="1" indent="-259080" algn="just">
              <a:lnSpc>
                <a:spcPts val="3840"/>
              </a:lnSpc>
              <a:buFont typeface="Arial"/>
              <a:buChar char="•"/>
            </a:pPr>
            <a:r>
              <a:rPr lang="en-US" sz="2400" spc="240">
                <a:solidFill>
                  <a:srgbClr val="000000"/>
                </a:solidFill>
                <a:latin typeface="Alike"/>
                <a:ea typeface="Alike"/>
                <a:cs typeface="Alike"/>
                <a:sym typeface="Alike"/>
              </a:rPr>
              <a:t>Provide major insights into the cell phone industry to help them develop a new product &amp; tailoring its features, marketing messages, and distribution channels optimally.</a:t>
            </a:r>
          </a:p>
          <a:p>
            <a:pPr algn="just">
              <a:lnSpc>
                <a:spcPts val="3840"/>
              </a:lnSpc>
            </a:pPr>
            <a:endParaRPr lang="en-US" sz="2400" spc="240">
              <a:solidFill>
                <a:srgbClr val="000000"/>
              </a:solidFill>
              <a:latin typeface="Alike"/>
              <a:ea typeface="Alike"/>
              <a:cs typeface="Alike"/>
              <a:sym typeface="Alike"/>
            </a:endParaRPr>
          </a:p>
          <a:p>
            <a:pPr marL="518160" lvl="1" indent="-259080" algn="just">
              <a:lnSpc>
                <a:spcPts val="3840"/>
              </a:lnSpc>
              <a:buFont typeface="Arial"/>
              <a:buChar char="•"/>
            </a:pPr>
            <a:r>
              <a:rPr lang="en-US" sz="2400" spc="240">
                <a:solidFill>
                  <a:srgbClr val="000000"/>
                </a:solidFill>
                <a:latin typeface="Alike"/>
                <a:ea typeface="Alike"/>
                <a:cs typeface="Alike"/>
                <a:sym typeface="Alike"/>
              </a:rPr>
              <a:t>To tweak the marketing strategies in order to add more value to the product and close the supply-demand gap.</a:t>
            </a:r>
          </a:p>
          <a:p>
            <a:pPr algn="just">
              <a:lnSpc>
                <a:spcPts val="3840"/>
              </a:lnSpc>
            </a:pPr>
            <a:endParaRPr lang="en-US" sz="2400" spc="240">
              <a:solidFill>
                <a:srgbClr val="000000"/>
              </a:solidFill>
              <a:latin typeface="Alike"/>
              <a:ea typeface="Alike"/>
              <a:cs typeface="Alike"/>
              <a:sym typeface="Alike"/>
            </a:endParaRPr>
          </a:p>
          <a:p>
            <a:pPr marL="0" lvl="0" indent="0" algn="just">
              <a:lnSpc>
                <a:spcPts val="3840"/>
              </a:lnSpc>
            </a:pPr>
            <a:endParaRPr lang="en-US" sz="2400" spc="240">
              <a:solidFill>
                <a:srgbClr val="000000"/>
              </a:solidFill>
              <a:latin typeface="Alike"/>
              <a:ea typeface="Alike"/>
              <a:cs typeface="Alike"/>
              <a:sym typeface="Alike"/>
            </a:endParaRPr>
          </a:p>
        </p:txBody>
      </p:sp>
      <p:sp>
        <p:nvSpPr>
          <p:cNvPr id="6" name="TextBox 6"/>
          <p:cNvSpPr txBox="1"/>
          <p:nvPr/>
        </p:nvSpPr>
        <p:spPr>
          <a:xfrm>
            <a:off x="8076548" y="496485"/>
            <a:ext cx="9905204" cy="899795"/>
          </a:xfrm>
          <a:prstGeom prst="rect">
            <a:avLst/>
          </a:prstGeom>
        </p:spPr>
        <p:txBody>
          <a:bodyPr lIns="0" tIns="0" rIns="0" bIns="0" rtlCol="0" anchor="t">
            <a:spAutoFit/>
          </a:bodyPr>
          <a:lstStyle/>
          <a:p>
            <a:pPr marL="0" lvl="0" indent="0" algn="l">
              <a:lnSpc>
                <a:spcPts val="7000"/>
              </a:lnSpc>
            </a:pPr>
            <a:r>
              <a:rPr lang="en-US" sz="5000" b="1" spc="250">
                <a:solidFill>
                  <a:srgbClr val="000000"/>
                </a:solidFill>
                <a:latin typeface="Helios Extended Bold"/>
                <a:ea typeface="Helios Extended Bold"/>
                <a:cs typeface="Helios Extended Bold"/>
                <a:sym typeface="Helios Extended Bold"/>
              </a:rPr>
              <a:t>OBJECTIVES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029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2F1F1"/>
            </a:solidFill>
          </p:spPr>
          <p:txBody>
            <a:bodyPr/>
            <a:lstStyle/>
            <a:p>
              <a:endParaRPr lang="en-IN"/>
            </a:p>
          </p:txBody>
        </p:sp>
        <p:sp>
          <p:nvSpPr>
            <p:cNvPr id="4" name="TextBox 4"/>
            <p:cNvSpPr txBox="1"/>
            <p:nvPr/>
          </p:nvSpPr>
          <p:spPr>
            <a:xfrm>
              <a:off x="0" y="-47625"/>
              <a:ext cx="4816593" cy="2756958"/>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1028700" y="1679523"/>
            <a:ext cx="12559353" cy="6985408"/>
          </a:xfrm>
          <a:custGeom>
            <a:avLst/>
            <a:gdLst/>
            <a:ahLst/>
            <a:cxnLst/>
            <a:rect l="l" t="t" r="r" b="b"/>
            <a:pathLst>
              <a:path w="12559353" h="6985408">
                <a:moveTo>
                  <a:pt x="0" y="0"/>
                </a:moveTo>
                <a:lnTo>
                  <a:pt x="12559353" y="0"/>
                </a:lnTo>
                <a:lnTo>
                  <a:pt x="12559353" y="6985407"/>
                </a:lnTo>
                <a:lnTo>
                  <a:pt x="0" y="6985407"/>
                </a:lnTo>
                <a:lnTo>
                  <a:pt x="0" y="0"/>
                </a:lnTo>
                <a:close/>
              </a:path>
            </a:pathLst>
          </a:custGeom>
          <a:blipFill>
            <a:blip r:embed="rId2"/>
            <a:stretch>
              <a:fillRect t="-10123"/>
            </a:stretch>
          </a:blipFill>
        </p:spPr>
        <p:txBody>
          <a:bodyPr/>
          <a:lstStyle/>
          <a:p>
            <a:endParaRPr lang="en-IN"/>
          </a:p>
        </p:txBody>
      </p:sp>
      <p:sp>
        <p:nvSpPr>
          <p:cNvPr id="6" name="Freeform 6"/>
          <p:cNvSpPr/>
          <p:nvPr/>
        </p:nvSpPr>
        <p:spPr>
          <a:xfrm>
            <a:off x="13713032" y="1679523"/>
            <a:ext cx="3546268" cy="3014196"/>
          </a:xfrm>
          <a:custGeom>
            <a:avLst/>
            <a:gdLst/>
            <a:ahLst/>
            <a:cxnLst/>
            <a:rect l="l" t="t" r="r" b="b"/>
            <a:pathLst>
              <a:path w="3546268" h="3014196">
                <a:moveTo>
                  <a:pt x="0" y="0"/>
                </a:moveTo>
                <a:lnTo>
                  <a:pt x="3546268" y="0"/>
                </a:lnTo>
                <a:lnTo>
                  <a:pt x="3546268" y="3014195"/>
                </a:lnTo>
                <a:lnTo>
                  <a:pt x="0" y="3014195"/>
                </a:lnTo>
                <a:lnTo>
                  <a:pt x="0" y="0"/>
                </a:lnTo>
                <a:close/>
              </a:path>
            </a:pathLst>
          </a:custGeom>
          <a:blipFill>
            <a:blip r:embed="rId3"/>
            <a:stretch>
              <a:fillRect t="-7971"/>
            </a:stretch>
          </a:blipFill>
        </p:spPr>
        <p:txBody>
          <a:bodyPr/>
          <a:lstStyle/>
          <a:p>
            <a:endParaRPr lang="en-IN"/>
          </a:p>
        </p:txBody>
      </p:sp>
      <p:sp>
        <p:nvSpPr>
          <p:cNvPr id="7" name="TextBox 7"/>
          <p:cNvSpPr txBox="1"/>
          <p:nvPr/>
        </p:nvSpPr>
        <p:spPr>
          <a:xfrm>
            <a:off x="1661810" y="136553"/>
            <a:ext cx="14964380" cy="892147"/>
          </a:xfrm>
          <a:prstGeom prst="rect">
            <a:avLst/>
          </a:prstGeom>
        </p:spPr>
        <p:txBody>
          <a:bodyPr lIns="0" tIns="0" rIns="0" bIns="0" rtlCol="0" anchor="t">
            <a:spAutoFit/>
          </a:bodyPr>
          <a:lstStyle/>
          <a:p>
            <a:pPr algn="ctr">
              <a:lnSpc>
                <a:spcPts val="7000"/>
              </a:lnSpc>
            </a:pPr>
            <a:r>
              <a:rPr lang="en-US" sz="5000" b="1">
                <a:solidFill>
                  <a:srgbClr val="000000"/>
                </a:solidFill>
                <a:latin typeface="Helios Extended Bold"/>
                <a:ea typeface="Helios Extended Bold"/>
                <a:cs typeface="Helios Extended Bold"/>
                <a:sym typeface="Helios Extended Bold"/>
              </a:rPr>
              <a:t>Exploratory Data Analysis (EDA)</a:t>
            </a:r>
          </a:p>
        </p:txBody>
      </p:sp>
      <p:sp>
        <p:nvSpPr>
          <p:cNvPr id="8" name="TextBox 8"/>
          <p:cNvSpPr txBox="1"/>
          <p:nvPr/>
        </p:nvSpPr>
        <p:spPr>
          <a:xfrm>
            <a:off x="4371623" y="9236430"/>
            <a:ext cx="10466016" cy="712444"/>
          </a:xfrm>
          <a:prstGeom prst="rect">
            <a:avLst/>
          </a:prstGeom>
        </p:spPr>
        <p:txBody>
          <a:bodyPr lIns="0" tIns="0" rIns="0" bIns="0" rtlCol="0" anchor="t">
            <a:spAutoFit/>
          </a:bodyPr>
          <a:lstStyle/>
          <a:p>
            <a:pPr algn="ctr">
              <a:lnSpc>
                <a:spcPts val="5879"/>
              </a:lnSpc>
              <a:spcBef>
                <a:spcPct val="0"/>
              </a:spcBef>
            </a:pPr>
            <a:r>
              <a:rPr lang="en-US" sz="4199" spc="419">
                <a:solidFill>
                  <a:srgbClr val="000000"/>
                </a:solidFill>
                <a:latin typeface="Alike Bold"/>
                <a:ea typeface="Alike Bold"/>
                <a:cs typeface="Alike Bold"/>
                <a:sym typeface="Alike Bold"/>
              </a:rPr>
              <a:t>Most liked Features of Brands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2F1F1"/>
            </a:solidFill>
          </p:spPr>
          <p:txBody>
            <a:bodyPr/>
            <a:lstStyle/>
            <a:p>
              <a:endParaRPr lang="en-IN"/>
            </a:p>
          </p:txBody>
        </p:sp>
        <p:sp>
          <p:nvSpPr>
            <p:cNvPr id="4" name="TextBox 4"/>
            <p:cNvSpPr txBox="1"/>
            <p:nvPr/>
          </p:nvSpPr>
          <p:spPr>
            <a:xfrm>
              <a:off x="0" y="-47625"/>
              <a:ext cx="4816593" cy="2756958"/>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1661810" y="1731323"/>
            <a:ext cx="15597490" cy="6824353"/>
          </a:xfrm>
          <a:custGeom>
            <a:avLst/>
            <a:gdLst/>
            <a:ahLst/>
            <a:cxnLst/>
            <a:rect l="l" t="t" r="r" b="b"/>
            <a:pathLst>
              <a:path w="15597490" h="6824353">
                <a:moveTo>
                  <a:pt x="0" y="0"/>
                </a:moveTo>
                <a:lnTo>
                  <a:pt x="15597490" y="0"/>
                </a:lnTo>
                <a:lnTo>
                  <a:pt x="15597490" y="6824354"/>
                </a:lnTo>
                <a:lnTo>
                  <a:pt x="0" y="6824354"/>
                </a:lnTo>
                <a:lnTo>
                  <a:pt x="0" y="0"/>
                </a:lnTo>
                <a:close/>
              </a:path>
            </a:pathLst>
          </a:custGeom>
          <a:blipFill>
            <a:blip r:embed="rId2"/>
            <a:stretch>
              <a:fillRect t="-9992"/>
            </a:stretch>
          </a:blipFill>
        </p:spPr>
        <p:txBody>
          <a:bodyPr/>
          <a:lstStyle/>
          <a:p>
            <a:endParaRPr lang="en-IN"/>
          </a:p>
        </p:txBody>
      </p:sp>
      <p:sp>
        <p:nvSpPr>
          <p:cNvPr id="6" name="TextBox 6"/>
          <p:cNvSpPr txBox="1"/>
          <p:nvPr/>
        </p:nvSpPr>
        <p:spPr>
          <a:xfrm>
            <a:off x="1661810" y="136553"/>
            <a:ext cx="14964380" cy="892147"/>
          </a:xfrm>
          <a:prstGeom prst="rect">
            <a:avLst/>
          </a:prstGeom>
        </p:spPr>
        <p:txBody>
          <a:bodyPr lIns="0" tIns="0" rIns="0" bIns="0" rtlCol="0" anchor="t">
            <a:spAutoFit/>
          </a:bodyPr>
          <a:lstStyle/>
          <a:p>
            <a:pPr algn="ctr">
              <a:lnSpc>
                <a:spcPts val="7000"/>
              </a:lnSpc>
            </a:pPr>
            <a:r>
              <a:rPr lang="en-US" sz="5000" b="1">
                <a:solidFill>
                  <a:srgbClr val="000000"/>
                </a:solidFill>
                <a:latin typeface="Helios Extended Bold"/>
                <a:ea typeface="Helios Extended Bold"/>
                <a:cs typeface="Helios Extended Bold"/>
                <a:sym typeface="Helios Extended Bold"/>
              </a:rPr>
              <a:t>Exploratory Data Analysis (EDA)</a:t>
            </a:r>
          </a:p>
        </p:txBody>
      </p:sp>
      <p:sp>
        <p:nvSpPr>
          <p:cNvPr id="7" name="TextBox 7"/>
          <p:cNvSpPr txBox="1"/>
          <p:nvPr/>
        </p:nvSpPr>
        <p:spPr>
          <a:xfrm>
            <a:off x="1776776" y="9182100"/>
            <a:ext cx="14734448" cy="712444"/>
          </a:xfrm>
          <a:prstGeom prst="rect">
            <a:avLst/>
          </a:prstGeom>
        </p:spPr>
        <p:txBody>
          <a:bodyPr lIns="0" tIns="0" rIns="0" bIns="0" rtlCol="0" anchor="t">
            <a:spAutoFit/>
          </a:bodyPr>
          <a:lstStyle/>
          <a:p>
            <a:pPr algn="ctr">
              <a:lnSpc>
                <a:spcPts val="5879"/>
              </a:lnSpc>
              <a:spcBef>
                <a:spcPct val="0"/>
              </a:spcBef>
            </a:pPr>
            <a:r>
              <a:rPr lang="en-US" sz="4199" spc="419">
                <a:solidFill>
                  <a:srgbClr val="000000"/>
                </a:solidFill>
                <a:latin typeface="Alike Bold"/>
                <a:ea typeface="Alike Bold"/>
                <a:cs typeface="Alike Bold"/>
                <a:sym typeface="Alike Bold"/>
              </a:rPr>
              <a:t>Most liked Features of Brands with Average Price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2817534" cy="10287000"/>
            <a:chOff x="0" y="0"/>
            <a:chExt cx="3375811" cy="2709333"/>
          </a:xfrm>
        </p:grpSpPr>
        <p:sp>
          <p:nvSpPr>
            <p:cNvPr id="3" name="Freeform 3"/>
            <p:cNvSpPr/>
            <p:nvPr/>
          </p:nvSpPr>
          <p:spPr>
            <a:xfrm>
              <a:off x="0" y="0"/>
              <a:ext cx="3375811" cy="2709333"/>
            </a:xfrm>
            <a:custGeom>
              <a:avLst/>
              <a:gdLst/>
              <a:ahLst/>
              <a:cxnLst/>
              <a:rect l="l" t="t" r="r" b="b"/>
              <a:pathLst>
                <a:path w="3375811" h="2709333">
                  <a:moveTo>
                    <a:pt x="0" y="0"/>
                  </a:moveTo>
                  <a:lnTo>
                    <a:pt x="3375811" y="0"/>
                  </a:lnTo>
                  <a:lnTo>
                    <a:pt x="3375811" y="2709333"/>
                  </a:lnTo>
                  <a:lnTo>
                    <a:pt x="0" y="2709333"/>
                  </a:lnTo>
                  <a:close/>
                </a:path>
              </a:pathLst>
            </a:custGeom>
            <a:solidFill>
              <a:srgbClr val="F2F1F1"/>
            </a:solidFill>
          </p:spPr>
          <p:txBody>
            <a:bodyPr/>
            <a:lstStyle/>
            <a:p>
              <a:endParaRPr lang="en-IN"/>
            </a:p>
          </p:txBody>
        </p:sp>
        <p:sp>
          <p:nvSpPr>
            <p:cNvPr id="4" name="TextBox 4"/>
            <p:cNvSpPr txBox="1"/>
            <p:nvPr/>
          </p:nvSpPr>
          <p:spPr>
            <a:xfrm>
              <a:off x="0" y="-47625"/>
              <a:ext cx="3375811" cy="2756958"/>
            </a:xfrm>
            <a:prstGeom prst="rect">
              <a:avLst/>
            </a:prstGeom>
          </p:spPr>
          <p:txBody>
            <a:bodyPr lIns="50800" tIns="50800" rIns="50800" bIns="50800" rtlCol="0" anchor="ctr"/>
            <a:lstStyle/>
            <a:p>
              <a:pPr algn="ctr">
                <a:lnSpc>
                  <a:spcPts val="3359"/>
                </a:lnSpc>
              </a:pPr>
              <a:r>
                <a:rPr lang="en-US" sz="2399" spc="239">
                  <a:solidFill>
                    <a:srgbClr val="000000"/>
                  </a:solidFill>
                  <a:latin typeface="Lato"/>
                  <a:ea typeface="Lato"/>
                  <a:cs typeface="Lato"/>
                  <a:sym typeface="Lato"/>
                </a:rPr>
                <a:t>Review Sentimental Analysis</a:t>
              </a:r>
            </a:p>
            <a:p>
              <a:pPr algn="ctr">
                <a:lnSpc>
                  <a:spcPts val="3359"/>
                </a:lnSpc>
              </a:pPr>
              <a:endParaRPr lang="en-US" sz="2399" spc="239">
                <a:solidFill>
                  <a:srgbClr val="000000"/>
                </a:solidFill>
                <a:latin typeface="Lato"/>
                <a:ea typeface="Lato"/>
                <a:cs typeface="Lato"/>
                <a:sym typeface="Lato"/>
              </a:endParaRPr>
            </a:p>
          </p:txBody>
        </p:sp>
      </p:grpSp>
      <p:sp>
        <p:nvSpPr>
          <p:cNvPr id="5" name="Freeform 5"/>
          <p:cNvSpPr/>
          <p:nvPr/>
        </p:nvSpPr>
        <p:spPr>
          <a:xfrm>
            <a:off x="2351117" y="1472525"/>
            <a:ext cx="8115300" cy="7785775"/>
          </a:xfrm>
          <a:custGeom>
            <a:avLst/>
            <a:gdLst/>
            <a:ahLst/>
            <a:cxnLst/>
            <a:rect l="l" t="t" r="r" b="b"/>
            <a:pathLst>
              <a:path w="8115300" h="7785775">
                <a:moveTo>
                  <a:pt x="0" y="0"/>
                </a:moveTo>
                <a:lnTo>
                  <a:pt x="8115300" y="0"/>
                </a:lnTo>
                <a:lnTo>
                  <a:pt x="8115300" y="7785775"/>
                </a:lnTo>
                <a:lnTo>
                  <a:pt x="0" y="7785775"/>
                </a:lnTo>
                <a:lnTo>
                  <a:pt x="0" y="0"/>
                </a:lnTo>
                <a:close/>
              </a:path>
            </a:pathLst>
          </a:custGeom>
          <a:blipFill>
            <a:blip r:embed="rId2"/>
            <a:stretch>
              <a:fillRect t="-8109" r="-3295"/>
            </a:stretch>
          </a:blipFill>
        </p:spPr>
        <p:txBody>
          <a:bodyPr/>
          <a:lstStyle/>
          <a:p>
            <a:endParaRPr lang="en-IN"/>
          </a:p>
        </p:txBody>
      </p:sp>
      <p:sp>
        <p:nvSpPr>
          <p:cNvPr id="6" name="TextBox 6"/>
          <p:cNvSpPr txBox="1"/>
          <p:nvPr/>
        </p:nvSpPr>
        <p:spPr>
          <a:xfrm>
            <a:off x="1690385" y="136553"/>
            <a:ext cx="14964380" cy="892147"/>
          </a:xfrm>
          <a:prstGeom prst="rect">
            <a:avLst/>
          </a:prstGeom>
        </p:spPr>
        <p:txBody>
          <a:bodyPr lIns="0" tIns="0" rIns="0" bIns="0" rtlCol="0" anchor="t">
            <a:spAutoFit/>
          </a:bodyPr>
          <a:lstStyle/>
          <a:p>
            <a:pPr algn="ctr">
              <a:lnSpc>
                <a:spcPts val="7000"/>
              </a:lnSpc>
            </a:pPr>
            <a:r>
              <a:rPr lang="en-US" sz="5000" b="1">
                <a:solidFill>
                  <a:srgbClr val="000000"/>
                </a:solidFill>
                <a:latin typeface="Helios Extended Bold"/>
                <a:ea typeface="Helios Extended Bold"/>
                <a:cs typeface="Helios Extended Bold"/>
                <a:sym typeface="Helios Extended Bold"/>
              </a:rPr>
              <a:t>Exploratory Data Analysis (EDA)</a:t>
            </a:r>
          </a:p>
        </p:txBody>
      </p:sp>
      <p:sp>
        <p:nvSpPr>
          <p:cNvPr id="7" name="TextBox 7"/>
          <p:cNvSpPr txBox="1"/>
          <p:nvPr/>
        </p:nvSpPr>
        <p:spPr>
          <a:xfrm>
            <a:off x="13194891" y="1671893"/>
            <a:ext cx="4360656" cy="7586407"/>
          </a:xfrm>
          <a:prstGeom prst="rect">
            <a:avLst/>
          </a:prstGeom>
        </p:spPr>
        <p:txBody>
          <a:bodyPr lIns="0" tIns="0" rIns="0" bIns="0" rtlCol="0" anchor="t">
            <a:spAutoFit/>
          </a:bodyPr>
          <a:lstStyle/>
          <a:p>
            <a:pPr marL="442628" lvl="1" indent="-221314" algn="l">
              <a:lnSpc>
                <a:spcPts val="2870"/>
              </a:lnSpc>
              <a:buFont typeface="Arial"/>
              <a:buChar char="•"/>
            </a:pPr>
            <a:r>
              <a:rPr lang="en-US" sz="2050" spc="205">
                <a:solidFill>
                  <a:srgbClr val="000000"/>
                </a:solidFill>
                <a:latin typeface="Alike Bold"/>
                <a:ea typeface="Alike Bold"/>
                <a:cs typeface="Alike Bold"/>
                <a:sym typeface="Alike Bold"/>
              </a:rPr>
              <a:t>Top Rated Brands:</a:t>
            </a:r>
            <a:r>
              <a:rPr lang="en-US" sz="2050" spc="205">
                <a:solidFill>
                  <a:srgbClr val="000000"/>
                </a:solidFill>
                <a:latin typeface="Alike"/>
                <a:ea typeface="Alike"/>
                <a:cs typeface="Alike"/>
                <a:sym typeface="Alike"/>
              </a:rPr>
              <a:t> The chart highlights Samsung as the highest-rated brand, significantly leading with </a:t>
            </a:r>
            <a:r>
              <a:rPr lang="en-US" sz="2050" spc="205">
                <a:solidFill>
                  <a:srgbClr val="000000"/>
                </a:solidFill>
                <a:latin typeface="Alike Bold"/>
                <a:ea typeface="Alike Bold"/>
                <a:cs typeface="Alike Bold"/>
                <a:sym typeface="Alike Bold"/>
              </a:rPr>
              <a:t>4,784 </a:t>
            </a:r>
            <a:r>
              <a:rPr lang="en-US" sz="2050" spc="205">
                <a:solidFill>
                  <a:srgbClr val="000000"/>
                </a:solidFill>
                <a:latin typeface="Alike"/>
                <a:ea typeface="Alike"/>
                <a:cs typeface="Alike"/>
                <a:sym typeface="Alike"/>
              </a:rPr>
              <a:t>ratings, followed by LG, BlackBerry, and Apple, indicating their strong </a:t>
            </a:r>
          </a:p>
          <a:p>
            <a:pPr algn="l">
              <a:lnSpc>
                <a:spcPts val="2870"/>
              </a:lnSpc>
            </a:pPr>
            <a:r>
              <a:rPr lang="en-US" sz="2050" spc="205">
                <a:solidFill>
                  <a:srgbClr val="000000"/>
                </a:solidFill>
                <a:latin typeface="Alike"/>
                <a:ea typeface="Alike"/>
                <a:cs typeface="Alike"/>
                <a:sym typeface="Alike"/>
              </a:rPr>
              <a:t>     customer satisfaction.</a:t>
            </a:r>
          </a:p>
          <a:p>
            <a:pPr algn="l">
              <a:lnSpc>
                <a:spcPts val="2870"/>
              </a:lnSpc>
            </a:pPr>
            <a:endParaRPr lang="en-US" sz="2050" spc="205">
              <a:solidFill>
                <a:srgbClr val="000000"/>
              </a:solidFill>
              <a:latin typeface="Alike"/>
              <a:ea typeface="Alike"/>
              <a:cs typeface="Alike"/>
              <a:sym typeface="Alike"/>
            </a:endParaRPr>
          </a:p>
          <a:p>
            <a:pPr algn="l">
              <a:lnSpc>
                <a:spcPts val="2870"/>
              </a:lnSpc>
            </a:pPr>
            <a:endParaRPr lang="en-US" sz="2050" spc="205">
              <a:solidFill>
                <a:srgbClr val="000000"/>
              </a:solidFill>
              <a:latin typeface="Alike"/>
              <a:ea typeface="Alike"/>
              <a:cs typeface="Alike"/>
              <a:sym typeface="Alike"/>
            </a:endParaRPr>
          </a:p>
          <a:p>
            <a:pPr marL="442628" lvl="1" indent="-221314" algn="l">
              <a:lnSpc>
                <a:spcPts val="2870"/>
              </a:lnSpc>
              <a:buFont typeface="Arial"/>
              <a:buChar char="•"/>
            </a:pPr>
            <a:r>
              <a:rPr lang="en-US" sz="2050" spc="205">
                <a:solidFill>
                  <a:srgbClr val="000000"/>
                </a:solidFill>
                <a:latin typeface="Alike Bold"/>
                <a:ea typeface="Alike Bold"/>
                <a:cs typeface="Alike Bold"/>
                <a:sym typeface="Alike Bold"/>
              </a:rPr>
              <a:t>Market Positioning:</a:t>
            </a:r>
            <a:r>
              <a:rPr lang="en-US" sz="2050" spc="205">
                <a:solidFill>
                  <a:srgbClr val="000000"/>
                </a:solidFill>
                <a:latin typeface="Alike"/>
                <a:ea typeface="Alike"/>
                <a:cs typeface="Alike"/>
                <a:sym typeface="Alike"/>
              </a:rPr>
              <a:t> Brands like Samsung and LG dominate customer ratings, suggesting a higher level of user satisfaction, while smaller brands like BLU and Huawei have relatively fewer ratings, reflecting either niche markets or lower customer </a:t>
            </a:r>
          </a:p>
          <a:p>
            <a:pPr algn="l">
              <a:lnSpc>
                <a:spcPts val="2870"/>
              </a:lnSpc>
            </a:pPr>
            <a:r>
              <a:rPr lang="en-US" sz="2050" spc="205">
                <a:solidFill>
                  <a:srgbClr val="000000"/>
                </a:solidFill>
                <a:latin typeface="Alike"/>
                <a:ea typeface="Alike"/>
                <a:cs typeface="Alike"/>
                <a:sym typeface="Alike"/>
              </a:rPr>
              <a:t>     engagement.</a:t>
            </a:r>
          </a:p>
        </p:txBody>
      </p:sp>
      <p:sp>
        <p:nvSpPr>
          <p:cNvPr id="8" name="TextBox 8"/>
          <p:cNvSpPr txBox="1"/>
          <p:nvPr/>
        </p:nvSpPr>
        <p:spPr>
          <a:xfrm>
            <a:off x="1175759" y="9419568"/>
            <a:ext cx="10466016" cy="712444"/>
          </a:xfrm>
          <a:prstGeom prst="rect">
            <a:avLst/>
          </a:prstGeom>
        </p:spPr>
        <p:txBody>
          <a:bodyPr lIns="0" tIns="0" rIns="0" bIns="0" rtlCol="0" anchor="t">
            <a:spAutoFit/>
          </a:bodyPr>
          <a:lstStyle/>
          <a:p>
            <a:pPr algn="ctr">
              <a:lnSpc>
                <a:spcPts val="5879"/>
              </a:lnSpc>
              <a:spcBef>
                <a:spcPct val="0"/>
              </a:spcBef>
            </a:pPr>
            <a:r>
              <a:rPr lang="en-US" sz="4199" spc="419">
                <a:solidFill>
                  <a:srgbClr val="000000"/>
                </a:solidFill>
                <a:latin typeface="Alike Bold"/>
                <a:ea typeface="Alike Bold"/>
                <a:cs typeface="Alike Bold"/>
                <a:sym typeface="Alike Bold"/>
              </a:rPr>
              <a:t>Top Rated Brands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2817534" cy="10287000"/>
            <a:chOff x="0" y="0"/>
            <a:chExt cx="3375811" cy="2709333"/>
          </a:xfrm>
        </p:grpSpPr>
        <p:sp>
          <p:nvSpPr>
            <p:cNvPr id="3" name="Freeform 3"/>
            <p:cNvSpPr/>
            <p:nvPr/>
          </p:nvSpPr>
          <p:spPr>
            <a:xfrm>
              <a:off x="0" y="0"/>
              <a:ext cx="3375811" cy="2709333"/>
            </a:xfrm>
            <a:custGeom>
              <a:avLst/>
              <a:gdLst/>
              <a:ahLst/>
              <a:cxnLst/>
              <a:rect l="l" t="t" r="r" b="b"/>
              <a:pathLst>
                <a:path w="3375811" h="2709333">
                  <a:moveTo>
                    <a:pt x="0" y="0"/>
                  </a:moveTo>
                  <a:lnTo>
                    <a:pt x="3375811" y="0"/>
                  </a:lnTo>
                  <a:lnTo>
                    <a:pt x="3375811" y="2709333"/>
                  </a:lnTo>
                  <a:lnTo>
                    <a:pt x="0" y="2709333"/>
                  </a:lnTo>
                  <a:close/>
                </a:path>
              </a:pathLst>
            </a:custGeom>
            <a:solidFill>
              <a:srgbClr val="F2F1F1">
                <a:alpha val="80000"/>
              </a:srgbClr>
            </a:solidFill>
          </p:spPr>
          <p:txBody>
            <a:bodyPr/>
            <a:lstStyle/>
            <a:p>
              <a:endParaRPr lang="en-IN"/>
            </a:p>
          </p:txBody>
        </p:sp>
        <p:sp>
          <p:nvSpPr>
            <p:cNvPr id="4" name="TextBox 4"/>
            <p:cNvSpPr txBox="1"/>
            <p:nvPr/>
          </p:nvSpPr>
          <p:spPr>
            <a:xfrm>
              <a:off x="0" y="-47625"/>
              <a:ext cx="3375811" cy="2756958"/>
            </a:xfrm>
            <a:prstGeom prst="rect">
              <a:avLst/>
            </a:prstGeom>
          </p:spPr>
          <p:txBody>
            <a:bodyPr lIns="50800" tIns="50800" rIns="50800" bIns="50800" rtlCol="0" anchor="ctr"/>
            <a:lstStyle/>
            <a:p>
              <a:pPr algn="ctr">
                <a:lnSpc>
                  <a:spcPts val="3359"/>
                </a:lnSpc>
              </a:pPr>
              <a:endParaRPr/>
            </a:p>
          </p:txBody>
        </p:sp>
      </p:grpSp>
      <p:sp>
        <p:nvSpPr>
          <p:cNvPr id="5" name="Freeform 5"/>
          <p:cNvSpPr/>
          <p:nvPr/>
        </p:nvSpPr>
        <p:spPr>
          <a:xfrm>
            <a:off x="142719" y="1663661"/>
            <a:ext cx="12532096" cy="6335638"/>
          </a:xfrm>
          <a:custGeom>
            <a:avLst/>
            <a:gdLst/>
            <a:ahLst/>
            <a:cxnLst/>
            <a:rect l="l" t="t" r="r" b="b"/>
            <a:pathLst>
              <a:path w="12532096" h="6335638">
                <a:moveTo>
                  <a:pt x="0" y="0"/>
                </a:moveTo>
                <a:lnTo>
                  <a:pt x="12532096" y="0"/>
                </a:lnTo>
                <a:lnTo>
                  <a:pt x="12532096" y="6335638"/>
                </a:lnTo>
                <a:lnTo>
                  <a:pt x="0" y="6335638"/>
                </a:lnTo>
                <a:lnTo>
                  <a:pt x="0" y="0"/>
                </a:lnTo>
                <a:close/>
              </a:path>
            </a:pathLst>
          </a:custGeom>
          <a:blipFill>
            <a:blip r:embed="rId2"/>
            <a:stretch>
              <a:fillRect t="-10246"/>
            </a:stretch>
          </a:blipFill>
        </p:spPr>
        <p:txBody>
          <a:bodyPr/>
          <a:lstStyle/>
          <a:p>
            <a:endParaRPr lang="en-IN"/>
          </a:p>
        </p:txBody>
      </p:sp>
      <p:sp>
        <p:nvSpPr>
          <p:cNvPr id="6" name="TextBox 6"/>
          <p:cNvSpPr txBox="1"/>
          <p:nvPr/>
        </p:nvSpPr>
        <p:spPr>
          <a:xfrm>
            <a:off x="1661810" y="136553"/>
            <a:ext cx="14964380" cy="892147"/>
          </a:xfrm>
          <a:prstGeom prst="rect">
            <a:avLst/>
          </a:prstGeom>
        </p:spPr>
        <p:txBody>
          <a:bodyPr lIns="0" tIns="0" rIns="0" bIns="0" rtlCol="0" anchor="t">
            <a:spAutoFit/>
          </a:bodyPr>
          <a:lstStyle/>
          <a:p>
            <a:pPr algn="ctr">
              <a:lnSpc>
                <a:spcPts val="7000"/>
              </a:lnSpc>
            </a:pPr>
            <a:r>
              <a:rPr lang="en-US" sz="5000" b="1">
                <a:solidFill>
                  <a:srgbClr val="000000"/>
                </a:solidFill>
                <a:latin typeface="Helios Extended Bold"/>
                <a:ea typeface="Helios Extended Bold"/>
                <a:cs typeface="Helios Extended Bold"/>
                <a:sym typeface="Helios Extended Bold"/>
              </a:rPr>
              <a:t>Exploratory Data Analysis (EDA)</a:t>
            </a:r>
          </a:p>
        </p:txBody>
      </p:sp>
      <p:sp>
        <p:nvSpPr>
          <p:cNvPr id="7" name="TextBox 7"/>
          <p:cNvSpPr txBox="1"/>
          <p:nvPr/>
        </p:nvSpPr>
        <p:spPr>
          <a:xfrm>
            <a:off x="12817534" y="2252637"/>
            <a:ext cx="5470466" cy="5588389"/>
          </a:xfrm>
          <a:prstGeom prst="rect">
            <a:avLst/>
          </a:prstGeom>
        </p:spPr>
        <p:txBody>
          <a:bodyPr lIns="0" tIns="0" rIns="0" bIns="0" rtlCol="0" anchor="t">
            <a:spAutoFit/>
          </a:bodyPr>
          <a:lstStyle/>
          <a:p>
            <a:pPr marL="496571" lvl="1" indent="-248285" algn="l">
              <a:lnSpc>
                <a:spcPts val="3220"/>
              </a:lnSpc>
              <a:buFont typeface="Arial"/>
              <a:buChar char="•"/>
            </a:pPr>
            <a:r>
              <a:rPr lang="en-US" sz="2300" spc="230">
                <a:solidFill>
                  <a:srgbClr val="000000"/>
                </a:solidFill>
                <a:latin typeface="Alike Bold"/>
                <a:ea typeface="Alike Bold"/>
                <a:cs typeface="Alike Bold"/>
                <a:sym typeface="Alike Bold"/>
              </a:rPr>
              <a:t>Brand Price Variations:</a:t>
            </a:r>
            <a:r>
              <a:rPr lang="en-US" sz="2300" spc="230">
                <a:solidFill>
                  <a:srgbClr val="000000"/>
                </a:solidFill>
                <a:latin typeface="Alike"/>
                <a:ea typeface="Alike"/>
                <a:cs typeface="Alike"/>
                <a:sym typeface="Alike"/>
              </a:rPr>
              <a:t> The treemap shows Samsung, Nokia, and Huawei leading in price variants, indicating a wide product range across different price points.</a:t>
            </a:r>
          </a:p>
          <a:p>
            <a:pPr algn="l">
              <a:lnSpc>
                <a:spcPts val="3220"/>
              </a:lnSpc>
            </a:pPr>
            <a:endParaRPr lang="en-US" sz="2300" spc="230">
              <a:solidFill>
                <a:srgbClr val="000000"/>
              </a:solidFill>
              <a:latin typeface="Alike"/>
              <a:ea typeface="Alike"/>
              <a:cs typeface="Alike"/>
              <a:sym typeface="Alike"/>
            </a:endParaRPr>
          </a:p>
          <a:p>
            <a:pPr algn="l">
              <a:lnSpc>
                <a:spcPts val="3220"/>
              </a:lnSpc>
            </a:pPr>
            <a:endParaRPr lang="en-US" sz="2300" spc="230">
              <a:solidFill>
                <a:srgbClr val="000000"/>
              </a:solidFill>
              <a:latin typeface="Alike"/>
              <a:ea typeface="Alike"/>
              <a:cs typeface="Alike"/>
              <a:sym typeface="Alike"/>
            </a:endParaRPr>
          </a:p>
          <a:p>
            <a:pPr marL="496571" lvl="1" indent="-248285" algn="l">
              <a:lnSpc>
                <a:spcPts val="3220"/>
              </a:lnSpc>
              <a:buFont typeface="Arial"/>
              <a:buChar char="•"/>
            </a:pPr>
            <a:r>
              <a:rPr lang="en-US" sz="2300" spc="230">
                <a:solidFill>
                  <a:srgbClr val="000000"/>
                </a:solidFill>
                <a:latin typeface="Alike Bold"/>
                <a:ea typeface="Alike Bold"/>
                <a:cs typeface="Alike Bold"/>
                <a:sym typeface="Alike Bold"/>
              </a:rPr>
              <a:t>Market Insights:</a:t>
            </a:r>
            <a:r>
              <a:rPr lang="en-US" sz="2300" spc="230">
                <a:solidFill>
                  <a:srgbClr val="000000"/>
                </a:solidFill>
                <a:latin typeface="Alike"/>
                <a:ea typeface="Alike"/>
                <a:cs typeface="Alike"/>
                <a:sym typeface="Alike"/>
              </a:rPr>
              <a:t> Higher price variants reflect brands like Samsung &amp; Apple targeting premium customers, while others like BLU cater to budget-conscious buyers.</a:t>
            </a:r>
          </a:p>
        </p:txBody>
      </p:sp>
      <p:sp>
        <p:nvSpPr>
          <p:cNvPr id="8" name="TextBox 8"/>
          <p:cNvSpPr txBox="1"/>
          <p:nvPr/>
        </p:nvSpPr>
        <p:spPr>
          <a:xfrm>
            <a:off x="1318478" y="8558060"/>
            <a:ext cx="10466016" cy="1455421"/>
          </a:xfrm>
          <a:prstGeom prst="rect">
            <a:avLst/>
          </a:prstGeom>
        </p:spPr>
        <p:txBody>
          <a:bodyPr lIns="0" tIns="0" rIns="0" bIns="0" rtlCol="0" anchor="t">
            <a:spAutoFit/>
          </a:bodyPr>
          <a:lstStyle/>
          <a:p>
            <a:pPr algn="ctr">
              <a:lnSpc>
                <a:spcPts val="5879"/>
              </a:lnSpc>
              <a:spcBef>
                <a:spcPct val="0"/>
              </a:spcBef>
            </a:pPr>
            <a:r>
              <a:rPr lang="en-US" sz="4199" spc="419">
                <a:solidFill>
                  <a:srgbClr val="000000"/>
                </a:solidFill>
                <a:latin typeface="Alike Bold"/>
                <a:ea typeface="Alike Bold"/>
                <a:cs typeface="Alike Bold"/>
                <a:sym typeface="Alike Bold"/>
              </a:rPr>
              <a:t>Treemap showing Top 10 Brands with price variants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1235</Words>
  <Application>Microsoft Office PowerPoint</Application>
  <PresentationFormat>Custom</PresentationFormat>
  <Paragraphs>106</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Calibri</vt:lpstr>
      <vt:lpstr>Alike</vt:lpstr>
      <vt:lpstr>Arimo</vt:lpstr>
      <vt:lpstr>Heebo Bold</vt:lpstr>
      <vt:lpstr>Canva Sans Bold</vt:lpstr>
      <vt:lpstr>Alike Bold</vt:lpstr>
      <vt:lpstr>Lato</vt:lpstr>
      <vt:lpstr>Helios Extended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&amp; Social Media Analysis</dc:title>
  <cp:lastModifiedBy>Darshana Singh</cp:lastModifiedBy>
  <cp:revision>2</cp:revision>
  <dcterms:created xsi:type="dcterms:W3CDTF">2006-08-16T00:00:00Z</dcterms:created>
  <dcterms:modified xsi:type="dcterms:W3CDTF">2024-09-29T16:43:18Z</dcterms:modified>
  <dc:identifier>DAGR9c-u3nY</dc:identifier>
</cp:coreProperties>
</file>

<file path=docProps/thumbnail.jpeg>
</file>